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713" r:id="rId5"/>
  </p:sldMasterIdLst>
  <p:notesMasterIdLst>
    <p:notesMasterId r:id="rId61"/>
  </p:notesMasterIdLst>
  <p:sldIdLst>
    <p:sldId id="279" r:id="rId6"/>
    <p:sldId id="258" r:id="rId7"/>
    <p:sldId id="259" r:id="rId8"/>
    <p:sldId id="278" r:id="rId9"/>
    <p:sldId id="275" r:id="rId10"/>
    <p:sldId id="277" r:id="rId11"/>
    <p:sldId id="260" r:id="rId12"/>
    <p:sldId id="261" r:id="rId13"/>
    <p:sldId id="262" r:id="rId14"/>
    <p:sldId id="264" r:id="rId15"/>
    <p:sldId id="26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65" r:id="rId26"/>
    <p:sldId id="280" r:id="rId27"/>
    <p:sldId id="281" r:id="rId28"/>
    <p:sldId id="294" r:id="rId29"/>
    <p:sldId id="282" r:id="rId30"/>
    <p:sldId id="283" r:id="rId31"/>
    <p:sldId id="276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3" r:id="rId40"/>
    <p:sldId id="314" r:id="rId41"/>
    <p:sldId id="299" r:id="rId42"/>
    <p:sldId id="297" r:id="rId43"/>
    <p:sldId id="296" r:id="rId44"/>
    <p:sldId id="300" r:id="rId45"/>
    <p:sldId id="298" r:id="rId46"/>
    <p:sldId id="301" r:id="rId47"/>
    <p:sldId id="315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0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66FF"/>
    <a:srgbClr val="FF33CC"/>
    <a:srgbClr val="05C3DD"/>
    <a:srgbClr val="F2F6F7"/>
    <a:srgbClr val="EAEAEA"/>
    <a:srgbClr val="8A8C8E"/>
    <a:srgbClr val="045CA7"/>
    <a:srgbClr val="0033A0"/>
    <a:srgbClr val="00AC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CEF84A-6F54-410F-9084-6A0C4BB81450}" v="17" dt="2021-06-15T06:45:04.675"/>
    <p1510:client id="{4291B11E-5052-44D3-94C4-EC26489B07B1}" v="179" dt="2021-06-15T08:12:59.901"/>
    <p1510:client id="{73038B1B-2C88-4F52-A3BA-0F35B472E8C0}" v="647" dt="2021-06-15T08:59:50.0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21" autoAdjust="0"/>
    <p:restoredTop sz="96242" autoAdjust="0"/>
  </p:normalViewPr>
  <p:slideViewPr>
    <p:cSldViewPr snapToGrid="0" showGuides="1">
      <p:cViewPr varScale="1">
        <p:scale>
          <a:sx n="109" d="100"/>
          <a:sy n="109" d="100"/>
        </p:scale>
        <p:origin x="96" y="82"/>
      </p:cViewPr>
      <p:guideLst>
        <p:guide orient="horz" pos="9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microsoft.com/office/2015/10/relationships/revisionInfo" Target="revisionInfo.xml"/><Relationship Id="rId5" Type="http://schemas.openxmlformats.org/officeDocument/2006/relationships/slideMaster" Target="slideMasters/slideMaster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D3F65-F31D-4FAE-9A9D-4AEF920F08F6}" type="datetimeFigureOut">
              <a:rPr lang="en-US" smtClean="0"/>
              <a:t>6/15/2021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7D667C-39AA-42DC-9580-C729B1E49D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27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6" hasCustomPrompt="1"/>
          </p:nvPr>
        </p:nvSpPr>
        <p:spPr>
          <a:xfrm>
            <a:off x="174625" y="160338"/>
            <a:ext cx="8794750" cy="4822825"/>
          </a:xfrm>
          <a:prstGeom prst="roundRect">
            <a:avLst>
              <a:gd name="adj" fmla="val 1883"/>
            </a:avLst>
          </a:prstGeo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0" y="1556458"/>
            <a:ext cx="4825218" cy="564356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050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Meeting/Presenter</a:t>
            </a:r>
          </a:p>
          <a:p>
            <a:r>
              <a:rPr lang="en-US" dirty="0"/>
              <a:t>Date</a:t>
            </a: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93676" y="4628634"/>
            <a:ext cx="576072" cy="374371"/>
          </a:xfrm>
          <a:prstGeom prst="rect">
            <a:avLst/>
          </a:prstGeom>
          <a:noFill/>
        </p:spPr>
        <p:txBody>
          <a:bodyPr vert="horz" lIns="0" tIns="45720" rIns="137160" bIns="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495300" y="673733"/>
            <a:ext cx="4825218" cy="768205"/>
          </a:xfrm>
        </p:spPr>
        <p:txBody>
          <a:bodyPr anchor="t" anchorCtr="0"/>
          <a:lstStyle>
            <a:lvl1pPr algn="l">
              <a:defRPr sz="280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Footer Placeholder 4"/>
          <p:cNvSpPr txBox="1">
            <a:spLocks/>
          </p:cNvSpPr>
          <p:nvPr userDrawn="1"/>
        </p:nvSpPr>
        <p:spPr>
          <a:xfrm>
            <a:off x="689317" y="4750099"/>
            <a:ext cx="543877" cy="1342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Confidential</a:t>
            </a:r>
          </a:p>
        </p:txBody>
      </p: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6A30CB84-A426-2647-896B-4C99B676FF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969" y="246264"/>
            <a:ext cx="572150" cy="57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678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0">
          <p15:clr>
            <a:srgbClr val="5ACBF0"/>
          </p15:clr>
        </p15:guide>
        <p15:guide id="2" orient="horz" pos="102">
          <p15:clr>
            <a:srgbClr val="5ACBF0"/>
          </p15:clr>
        </p15:guide>
        <p15:guide id="3" pos="110">
          <p15:clr>
            <a:srgbClr val="5ACBF0"/>
          </p15:clr>
        </p15:guide>
        <p15:guide id="4" orient="horz" pos="3139">
          <p15:clr>
            <a:srgbClr val="5ACBF0"/>
          </p15:clr>
        </p15:guide>
        <p15:guide id="5" pos="43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300" y="1369817"/>
            <a:ext cx="7953375" cy="30078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1049254"/>
            <a:ext cx="7945383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95047" y="874319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615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553" y="1366360"/>
            <a:ext cx="7953375" cy="30194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553" y="26631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3173" y="1045797"/>
            <a:ext cx="7945383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95300" y="870862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68559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o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0" y="891083"/>
            <a:ext cx="7953376" cy="34981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6519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 w/o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300" y="1215072"/>
            <a:ext cx="7953375" cy="31741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894509"/>
            <a:ext cx="7945383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3984560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1st Bullet Title, Sub and Content w/o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300" y="1211876"/>
            <a:ext cx="7953375" cy="317418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895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0" y="891313"/>
            <a:ext cx="7945383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</p:spTree>
    <p:extLst>
      <p:ext uri="{BB962C8B-B14F-4D97-AF65-F5344CB8AC3E}">
        <p14:creationId xmlns:p14="http://schemas.microsoft.com/office/powerpoint/2010/main" val="12446718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 Right - 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472113" y="147638"/>
            <a:ext cx="3497635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722" y="26247"/>
            <a:ext cx="4350282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300" y="1365976"/>
            <a:ext cx="4357903" cy="30194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02921" y="1045413"/>
            <a:ext cx="4353524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95047" y="870478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11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" userDrawn="1">
          <p15:clr>
            <a:srgbClr val="5ACBF0"/>
          </p15:clr>
        </p15:guide>
        <p15:guide id="2" orient="horz" pos="3140" userDrawn="1">
          <p15:clr>
            <a:srgbClr val="5ACBF0"/>
          </p15:clr>
        </p15:guide>
        <p15:guide id="4" pos="3447" userDrawn="1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 Right - 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63285"/>
            <a:ext cx="2858950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95300" y="1602900"/>
            <a:ext cx="2866571" cy="3019433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921" y="1282337"/>
            <a:ext cx="2863691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cxnSp>
        <p:nvCxnSpPr>
          <p:cNvPr id="7" name="Straight Connector 6"/>
          <p:cNvCxnSpPr/>
          <p:nvPr userDrawn="1"/>
        </p:nvCxnSpPr>
        <p:spPr bwMode="gray">
          <a:xfrm>
            <a:off x="495047" y="1107402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82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247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 7"/>
          <p:cNvSpPr/>
          <p:nvPr userDrawn="1"/>
        </p:nvSpPr>
        <p:spPr>
          <a:xfrm>
            <a:off x="3114675" y="3729038"/>
            <a:ext cx="6036469" cy="771525"/>
          </a:xfrm>
          <a:custGeom>
            <a:avLst/>
            <a:gdLst>
              <a:gd name="connsiteX0" fmla="*/ 8048625 w 8048625"/>
              <a:gd name="connsiteY0" fmla="*/ 0 h 1028700"/>
              <a:gd name="connsiteX1" fmla="*/ 0 w 8048625"/>
              <a:gd name="connsiteY1" fmla="*/ 0 h 1028700"/>
              <a:gd name="connsiteX2" fmla="*/ 0 w 8048625"/>
              <a:gd name="connsiteY2" fmla="*/ 1028700 h 1028700"/>
              <a:gd name="connsiteX3" fmla="*/ 8048625 w 8048625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8625" h="1028700">
                <a:moveTo>
                  <a:pt x="8048625" y="0"/>
                </a:moveTo>
                <a:lnTo>
                  <a:pt x="0" y="0"/>
                </a:lnTo>
                <a:lnTo>
                  <a:pt x="0" y="1028700"/>
                </a:lnTo>
                <a:lnTo>
                  <a:pt x="8048625" y="1028700"/>
                </a:ln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00438" y="3898702"/>
            <a:ext cx="5367338" cy="432197"/>
          </a:xfrm>
        </p:spPr>
        <p:txBody>
          <a:bodyPr anchor="ctr" anchorCtr="0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495300" y="1365976"/>
            <a:ext cx="7953375" cy="1839127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502920" y="1045413"/>
            <a:ext cx="7945383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cxnSp>
        <p:nvCxnSpPr>
          <p:cNvPr id="14" name="Straight Connector 13"/>
          <p:cNvCxnSpPr/>
          <p:nvPr userDrawn="1"/>
        </p:nvCxnSpPr>
        <p:spPr bwMode="gray">
          <a:xfrm>
            <a:off x="495047" y="870478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8506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 userDrawn="1"/>
        </p:nvSpPr>
        <p:spPr>
          <a:xfrm>
            <a:off x="82153" y="82154"/>
            <a:ext cx="8979694" cy="4979193"/>
          </a:xfrm>
          <a:custGeom>
            <a:avLst/>
            <a:gdLst>
              <a:gd name="connsiteX0" fmla="*/ 192295 w 8979694"/>
              <a:gd name="connsiteY0" fmla="*/ 103774 h 4979193"/>
              <a:gd name="connsiteX1" fmla="*/ 100727 w 8979694"/>
              <a:gd name="connsiteY1" fmla="*/ 195342 h 4979193"/>
              <a:gd name="connsiteX2" fmla="*/ 100727 w 8979694"/>
              <a:gd name="connsiteY2" fmla="*/ 4783850 h 4979193"/>
              <a:gd name="connsiteX3" fmla="*/ 192295 w 8979694"/>
              <a:gd name="connsiteY3" fmla="*/ 4875418 h 4979193"/>
              <a:gd name="connsiteX4" fmla="*/ 8787399 w 8979694"/>
              <a:gd name="connsiteY4" fmla="*/ 4875418 h 4979193"/>
              <a:gd name="connsiteX5" fmla="*/ 8878967 w 8979694"/>
              <a:gd name="connsiteY5" fmla="*/ 4783850 h 4979193"/>
              <a:gd name="connsiteX6" fmla="*/ 8878967 w 8979694"/>
              <a:gd name="connsiteY6" fmla="*/ 195342 h 4979193"/>
              <a:gd name="connsiteX7" fmla="*/ 8787399 w 8979694"/>
              <a:gd name="connsiteY7" fmla="*/ 103774 h 4979193"/>
              <a:gd name="connsiteX8" fmla="*/ 155650 w 8979694"/>
              <a:gd name="connsiteY8" fmla="*/ 0 h 4979193"/>
              <a:gd name="connsiteX9" fmla="*/ 8824044 w 8979694"/>
              <a:gd name="connsiteY9" fmla="*/ 0 h 4979193"/>
              <a:gd name="connsiteX10" fmla="*/ 8979694 w 8979694"/>
              <a:gd name="connsiteY10" fmla="*/ 155650 h 4979193"/>
              <a:gd name="connsiteX11" fmla="*/ 8979694 w 8979694"/>
              <a:gd name="connsiteY11" fmla="*/ 4823543 h 4979193"/>
              <a:gd name="connsiteX12" fmla="*/ 8824044 w 8979694"/>
              <a:gd name="connsiteY12" fmla="*/ 4979193 h 4979193"/>
              <a:gd name="connsiteX13" fmla="*/ 155650 w 8979694"/>
              <a:gd name="connsiteY13" fmla="*/ 4979193 h 4979193"/>
              <a:gd name="connsiteX14" fmla="*/ 0 w 8979694"/>
              <a:gd name="connsiteY14" fmla="*/ 4823543 h 4979193"/>
              <a:gd name="connsiteX15" fmla="*/ 0 w 8979694"/>
              <a:gd name="connsiteY15" fmla="*/ 155650 h 4979193"/>
              <a:gd name="connsiteX16" fmla="*/ 155650 w 8979694"/>
              <a:gd name="connsiteY16" fmla="*/ 0 h 4979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979694" h="4979193">
                <a:moveTo>
                  <a:pt x="192295" y="103774"/>
                </a:moveTo>
                <a:cubicBezTo>
                  <a:pt x="141723" y="103774"/>
                  <a:pt x="100727" y="144770"/>
                  <a:pt x="100727" y="195342"/>
                </a:cubicBezTo>
                <a:lnTo>
                  <a:pt x="100727" y="4783850"/>
                </a:lnTo>
                <a:cubicBezTo>
                  <a:pt x="100727" y="4834422"/>
                  <a:pt x="141723" y="4875418"/>
                  <a:pt x="192295" y="4875418"/>
                </a:cubicBezTo>
                <a:lnTo>
                  <a:pt x="8787399" y="4875418"/>
                </a:lnTo>
                <a:cubicBezTo>
                  <a:pt x="8837971" y="4875418"/>
                  <a:pt x="8878967" y="4834422"/>
                  <a:pt x="8878967" y="4783850"/>
                </a:cubicBezTo>
                <a:lnTo>
                  <a:pt x="8878967" y="195342"/>
                </a:lnTo>
                <a:cubicBezTo>
                  <a:pt x="8878967" y="144770"/>
                  <a:pt x="8837971" y="103774"/>
                  <a:pt x="8787399" y="103774"/>
                </a:cubicBezTo>
                <a:close/>
                <a:moveTo>
                  <a:pt x="155650" y="0"/>
                </a:moveTo>
                <a:lnTo>
                  <a:pt x="8824044" y="0"/>
                </a:lnTo>
                <a:cubicBezTo>
                  <a:pt x="8910007" y="0"/>
                  <a:pt x="8979694" y="69687"/>
                  <a:pt x="8979694" y="155650"/>
                </a:cubicBezTo>
                <a:lnTo>
                  <a:pt x="8979694" y="4823543"/>
                </a:lnTo>
                <a:cubicBezTo>
                  <a:pt x="8979694" y="4909506"/>
                  <a:pt x="8910007" y="4979193"/>
                  <a:pt x="8824044" y="4979193"/>
                </a:cubicBezTo>
                <a:lnTo>
                  <a:pt x="155650" y="4979193"/>
                </a:lnTo>
                <a:cubicBezTo>
                  <a:pt x="69687" y="4979193"/>
                  <a:pt x="0" y="4909506"/>
                  <a:pt x="0" y="4823543"/>
                </a:cubicBezTo>
                <a:lnTo>
                  <a:pt x="0" y="155650"/>
                </a:lnTo>
                <a:cubicBezTo>
                  <a:pt x="0" y="69687"/>
                  <a:pt x="69687" y="0"/>
                  <a:pt x="15565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43089"/>
            <a:ext cx="7886700" cy="1537614"/>
          </a:xfrm>
        </p:spPr>
        <p:txBody>
          <a:bodyPr anchor="ctr" anchorCtr="0"/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64732"/>
            <a:ext cx="7886700" cy="40005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4C1FBD-94EF-084E-AE5F-56E52A4101DA}"/>
              </a:ext>
            </a:extLst>
          </p:cNvPr>
          <p:cNvSpPr/>
          <p:nvPr userDrawn="1"/>
        </p:nvSpPr>
        <p:spPr>
          <a:xfrm>
            <a:off x="8104094" y="251012"/>
            <a:ext cx="763681" cy="6364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5923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B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43089"/>
            <a:ext cx="7886700" cy="1537614"/>
          </a:xfrm>
        </p:spPr>
        <p:txBody>
          <a:bodyPr anchor="ctr" anchorCtr="0"/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64732"/>
            <a:ext cx="7886700" cy="40005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bg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>
          <a:noFill/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E42F99-047F-453F-A85C-58D0648A1D53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AFC36D35-3121-F94D-A5CA-0235E60484F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49" y="4760248"/>
            <a:ext cx="787590" cy="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6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5301" y="2454812"/>
            <a:ext cx="6380284" cy="959380"/>
          </a:xfrm>
        </p:spPr>
        <p:txBody>
          <a:bodyPr anchor="b"/>
          <a:lstStyle>
            <a:lvl1pPr algn="l">
              <a:defRPr sz="280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5300" y="3552959"/>
            <a:ext cx="4727088" cy="564356"/>
          </a:xfrm>
        </p:spPr>
        <p:txBody>
          <a:bodyPr anchor="t" anchorCtr="0"/>
          <a:lstStyle>
            <a:lvl1pPr marL="0" indent="0" algn="l">
              <a:spcBef>
                <a:spcPts val="0"/>
              </a:spcBef>
              <a:buNone/>
              <a:defRPr sz="16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Meeting/Presenter</a:t>
            </a:r>
          </a:p>
          <a:p>
            <a:r>
              <a:rPr lang="en-US" dirty="0"/>
              <a:t>Date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93676" y="4628634"/>
            <a:ext cx="576072" cy="374371"/>
          </a:xfrm>
          <a:prstGeom prst="rect">
            <a:avLst/>
          </a:prstGeom>
          <a:noFill/>
        </p:spPr>
        <p:txBody>
          <a:bodyPr vert="horz" lIns="0" tIns="45720" rIns="13716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5405" y="1135064"/>
            <a:ext cx="1160716" cy="116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03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0">
          <p15:clr>
            <a:srgbClr val="5ACBF0"/>
          </p15:clr>
        </p15:guide>
        <p15:guide id="2" orient="horz" pos="101">
          <p15:clr>
            <a:srgbClr val="5ACBF0"/>
          </p15:clr>
        </p15:guide>
        <p15:guide id="3" pos="120" userDrawn="1">
          <p15:clr>
            <a:srgbClr val="5ACBF0"/>
          </p15:clr>
        </p15:guide>
        <p15:guide id="4" orient="horz" pos="3139">
          <p15:clr>
            <a:srgbClr val="5ACBF0"/>
          </p15:clr>
        </p15:guide>
        <p15:guide id="5" pos="434" userDrawn="1">
          <p15:clr>
            <a:srgbClr val="FBAE40"/>
          </p15:clr>
        </p15:guide>
        <p15:guide id="6" pos="2880" userDrawn="1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5850730" y="1173129"/>
            <a:ext cx="1828800" cy="1828800"/>
          </a:xfrm>
          <a:prstGeom prst="ellipse">
            <a:avLst/>
          </a:prstGeo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5850730" y="3421856"/>
            <a:ext cx="1828800" cy="522287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0" indent="0">
              <a:spcBef>
                <a:spcPts val="0"/>
              </a:spcBef>
              <a:buNone/>
              <a:defRPr sz="900"/>
            </a:lvl2pPr>
          </a:lstStyle>
          <a:p>
            <a:pPr lvl="0"/>
            <a:r>
              <a:rPr lang="en-US" dirty="0"/>
              <a:t>John/Jane Doe</a:t>
            </a:r>
          </a:p>
          <a:p>
            <a:pPr lvl="1"/>
            <a:r>
              <a:rPr lang="en-US" dirty="0"/>
              <a:t>Title, Company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1908" y="1135063"/>
            <a:ext cx="3694430" cy="2793999"/>
          </a:xfrm>
        </p:spPr>
        <p:txBody>
          <a:bodyPr anchor="ctr" anchorCtr="0"/>
          <a:lstStyle>
            <a:lvl1pPr algn="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“This would be a </a:t>
            </a:r>
            <a:r>
              <a:rPr lang="en-US" dirty="0">
                <a:solidFill>
                  <a:schemeClr val="accent1"/>
                </a:solidFill>
              </a:rPr>
              <a:t>featured </a:t>
            </a:r>
            <a:r>
              <a:rPr lang="en-US" dirty="0"/>
              <a:t>quote”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 bwMode="gray">
          <a:xfrm>
            <a:off x="5383888" y="1151929"/>
            <a:ext cx="0" cy="2777134"/>
          </a:xfrm>
          <a:prstGeom prst="line">
            <a:avLst/>
          </a:prstGeom>
          <a:ln w="317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7870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495300" y="1133298"/>
            <a:ext cx="2678400" cy="2416516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>
                <a:latin typeface="+mj-lt"/>
              </a:defRPr>
            </a:lvl1pPr>
            <a:lvl2pPr marL="0" indent="0">
              <a:spcBef>
                <a:spcPts val="200"/>
              </a:spcBef>
              <a:buNone/>
              <a:defRPr sz="1050"/>
            </a:lvl2pPr>
            <a:lvl3pPr marL="171450" indent="-171450">
              <a:spcBef>
                <a:spcPts val="200"/>
              </a:spcBef>
              <a:defRPr sz="10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125855"/>
            <a:ext cx="2678400" cy="8583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00438" y="3898702"/>
            <a:ext cx="5367338" cy="432197"/>
          </a:xfrm>
        </p:spPr>
        <p:txBody>
          <a:bodyPr anchor="ctr" anchorCtr="0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3379694" y="922338"/>
            <a:ext cx="5488081" cy="2636441"/>
          </a:xfrm>
        </p:spPr>
        <p:txBody>
          <a:bodyPr anchor="ctr" anchorCtr="0"/>
          <a:lstStyle>
            <a:lvl1pPr marL="0" indent="0" algn="ctr">
              <a:buNone/>
              <a:defRPr lang="en-US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2" name="Freeform 11"/>
          <p:cNvSpPr/>
          <p:nvPr userDrawn="1"/>
        </p:nvSpPr>
        <p:spPr>
          <a:xfrm>
            <a:off x="3114675" y="3729038"/>
            <a:ext cx="6036469" cy="771525"/>
          </a:xfrm>
          <a:custGeom>
            <a:avLst/>
            <a:gdLst>
              <a:gd name="connsiteX0" fmla="*/ 8048625 w 8048625"/>
              <a:gd name="connsiteY0" fmla="*/ 0 h 1028700"/>
              <a:gd name="connsiteX1" fmla="*/ 0 w 8048625"/>
              <a:gd name="connsiteY1" fmla="*/ 0 h 1028700"/>
              <a:gd name="connsiteX2" fmla="*/ 0 w 8048625"/>
              <a:gd name="connsiteY2" fmla="*/ 1028700 h 1028700"/>
              <a:gd name="connsiteX3" fmla="*/ 8048625 w 8048625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8625" h="1028700">
                <a:moveTo>
                  <a:pt x="8048625" y="0"/>
                </a:moveTo>
                <a:lnTo>
                  <a:pt x="0" y="0"/>
                </a:lnTo>
                <a:lnTo>
                  <a:pt x="0" y="1028700"/>
                </a:lnTo>
                <a:lnTo>
                  <a:pt x="8048625" y="1028700"/>
                </a:ln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553229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harts w Hea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"/>
          <p:cNvSpPr>
            <a:spLocks noGrp="1"/>
          </p:cNvSpPr>
          <p:nvPr>
            <p:ph type="body" idx="1"/>
          </p:nvPr>
        </p:nvSpPr>
        <p:spPr>
          <a:xfrm>
            <a:off x="495300" y="1030963"/>
            <a:ext cx="3715200" cy="234490"/>
          </a:xfrm>
        </p:spPr>
        <p:txBody>
          <a:bodyPr anchor="b"/>
          <a:lstStyle>
            <a:lvl1pPr marL="0" indent="0">
              <a:buNone/>
              <a:defRPr sz="16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4366" y="1030963"/>
            <a:ext cx="3715200" cy="234490"/>
          </a:xfrm>
        </p:spPr>
        <p:txBody>
          <a:bodyPr anchor="b"/>
          <a:lstStyle>
            <a:lvl1pPr marL="0" indent="0">
              <a:buNone/>
              <a:defRPr sz="16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hart Placeholder 10"/>
          <p:cNvSpPr>
            <a:spLocks noGrp="1"/>
          </p:cNvSpPr>
          <p:nvPr>
            <p:ph type="chart" sz="quarter" idx="16"/>
          </p:nvPr>
        </p:nvSpPr>
        <p:spPr>
          <a:xfrm>
            <a:off x="495300" y="1310934"/>
            <a:ext cx="3715200" cy="2140265"/>
          </a:xfrm>
        </p:spPr>
        <p:txBody>
          <a:bodyPr anchor="ctr" anchorCtr="0"/>
          <a:lstStyle>
            <a:lvl1pPr marL="0" indent="0" algn="ctr">
              <a:buNone/>
              <a:defRPr lang="en-US" baseline="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8" name="Chart Placeholder 10"/>
          <p:cNvSpPr>
            <a:spLocks noGrp="1"/>
          </p:cNvSpPr>
          <p:nvPr>
            <p:ph type="chart" sz="quarter" idx="17"/>
          </p:nvPr>
        </p:nvSpPr>
        <p:spPr>
          <a:xfrm>
            <a:off x="4454366" y="1310934"/>
            <a:ext cx="3715200" cy="2140265"/>
          </a:xfrm>
        </p:spPr>
        <p:txBody>
          <a:bodyPr anchor="ctr" anchorCtr="0"/>
          <a:lstStyle>
            <a:lvl1pPr marL="0" indent="0" algn="ctr">
              <a:buNone/>
              <a:defRPr lang="en-US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reeform 7"/>
          <p:cNvSpPr/>
          <p:nvPr userDrawn="1"/>
        </p:nvSpPr>
        <p:spPr>
          <a:xfrm>
            <a:off x="3114675" y="3729038"/>
            <a:ext cx="6036469" cy="771525"/>
          </a:xfrm>
          <a:custGeom>
            <a:avLst/>
            <a:gdLst>
              <a:gd name="connsiteX0" fmla="*/ 8048625 w 8048625"/>
              <a:gd name="connsiteY0" fmla="*/ 0 h 1028700"/>
              <a:gd name="connsiteX1" fmla="*/ 0 w 8048625"/>
              <a:gd name="connsiteY1" fmla="*/ 0 h 1028700"/>
              <a:gd name="connsiteX2" fmla="*/ 0 w 8048625"/>
              <a:gd name="connsiteY2" fmla="*/ 1028700 h 1028700"/>
              <a:gd name="connsiteX3" fmla="*/ 8048625 w 8048625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8625" h="1028700">
                <a:moveTo>
                  <a:pt x="8048625" y="0"/>
                </a:moveTo>
                <a:lnTo>
                  <a:pt x="0" y="0"/>
                </a:lnTo>
                <a:lnTo>
                  <a:pt x="0" y="1028700"/>
                </a:lnTo>
                <a:lnTo>
                  <a:pt x="8048625" y="1028700"/>
                </a:ln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00438" y="3898702"/>
            <a:ext cx="5367338" cy="432197"/>
          </a:xfrm>
        </p:spPr>
        <p:txBody>
          <a:bodyPr anchor="ctr" anchorCtr="0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95300" y="30087"/>
            <a:ext cx="7953376" cy="7203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43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o 1st Bullet Title, Sub and Content w Accent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886274"/>
            <a:ext cx="7953375" cy="235745"/>
          </a:xfrm>
        </p:spPr>
        <p:txBody>
          <a:bodyPr anchor="b" anchorCtr="0"/>
          <a:lstStyle>
            <a:lvl1pPr marL="0" indent="0"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3500438" y="3898702"/>
            <a:ext cx="5367338" cy="432197"/>
          </a:xfrm>
        </p:spPr>
        <p:txBody>
          <a:bodyPr anchor="ctr" anchorCtr="0"/>
          <a:lstStyle>
            <a:lvl1pPr marL="0" indent="0">
              <a:buFontTx/>
              <a:buNone/>
              <a:defRPr sz="1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able Placeholder 3"/>
          <p:cNvSpPr>
            <a:spLocks noGrp="1"/>
          </p:cNvSpPr>
          <p:nvPr>
            <p:ph type="tbl" sz="quarter" idx="16"/>
          </p:nvPr>
        </p:nvSpPr>
        <p:spPr>
          <a:xfrm>
            <a:off x="495300" y="1542696"/>
            <a:ext cx="8372476" cy="2051241"/>
          </a:xfrm>
          <a:solidFill>
            <a:srgbClr val="EAEAEA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3" name="Freeform 12"/>
          <p:cNvSpPr/>
          <p:nvPr userDrawn="1"/>
        </p:nvSpPr>
        <p:spPr>
          <a:xfrm>
            <a:off x="3114675" y="3729038"/>
            <a:ext cx="6036469" cy="771525"/>
          </a:xfrm>
          <a:custGeom>
            <a:avLst/>
            <a:gdLst>
              <a:gd name="connsiteX0" fmla="*/ 8048625 w 8048625"/>
              <a:gd name="connsiteY0" fmla="*/ 0 h 1028700"/>
              <a:gd name="connsiteX1" fmla="*/ 0 w 8048625"/>
              <a:gd name="connsiteY1" fmla="*/ 0 h 1028700"/>
              <a:gd name="connsiteX2" fmla="*/ 0 w 8048625"/>
              <a:gd name="connsiteY2" fmla="*/ 1028700 h 1028700"/>
              <a:gd name="connsiteX3" fmla="*/ 8048625 w 8048625"/>
              <a:gd name="connsiteY3" fmla="*/ 102870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48625" h="1028700">
                <a:moveTo>
                  <a:pt x="8048625" y="0"/>
                </a:moveTo>
                <a:lnTo>
                  <a:pt x="0" y="0"/>
                </a:lnTo>
                <a:lnTo>
                  <a:pt x="0" y="1028700"/>
                </a:lnTo>
                <a:lnTo>
                  <a:pt x="8048625" y="1028700"/>
                </a:lnTo>
              </a:path>
            </a:pathLst>
          </a:custGeom>
          <a:noFill/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13407972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 Accent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9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1046543"/>
            <a:ext cx="3570378" cy="3331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0790" y="1046543"/>
            <a:ext cx="3570378" cy="33310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/>
          <p:cNvCxnSpPr/>
          <p:nvPr userDrawn="1"/>
        </p:nvCxnSpPr>
        <p:spPr bwMode="gray">
          <a:xfrm>
            <a:off x="495047" y="874320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4147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 w/o Accent Ba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7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300" y="891248"/>
            <a:ext cx="3570378" cy="3486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0790" y="891248"/>
            <a:ext cx="3570378" cy="3486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3578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720" y="1367104"/>
            <a:ext cx="3570378" cy="3010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0790" y="1367104"/>
            <a:ext cx="3570378" cy="30105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95720" y="1046542"/>
            <a:ext cx="3570378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409" y="1046542"/>
            <a:ext cx="3570377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95047" y="874319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9968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/o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5720" y="1212356"/>
            <a:ext cx="3570378" cy="3176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00790" y="1212356"/>
            <a:ext cx="3570378" cy="31768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95720" y="891794"/>
            <a:ext cx="3570378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8409" y="891794"/>
            <a:ext cx="3570377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523645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Pict Right - Title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472113" y="147638"/>
            <a:ext cx="3497635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4357903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0" y="1043278"/>
            <a:ext cx="4357903" cy="3351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95047" y="874317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83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447" userDrawn="1">
          <p15:clr>
            <a:srgbClr val="5ACBF0"/>
          </p15:clr>
        </p15:guide>
        <p15:guide id="2" pos="5653" userDrawn="1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6229349" y="147638"/>
            <a:ext cx="2740399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476780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5300" y="1242032"/>
            <a:ext cx="222036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95300" y="1649225"/>
            <a:ext cx="222036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3042737" y="1242032"/>
            <a:ext cx="222036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3042737" y="1649225"/>
            <a:ext cx="222036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95300" y="2649350"/>
            <a:ext cx="222036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95300" y="3056544"/>
            <a:ext cx="222036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3042737" y="2649350"/>
            <a:ext cx="222036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3042737" y="3056544"/>
            <a:ext cx="222036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09766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873875" y="152400"/>
            <a:ext cx="2095500" cy="4849813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 baseline="0"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photo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495300" y="87112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6890"/>
            <a:ext cx="5844540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1040083"/>
            <a:ext cx="5844793" cy="3351503"/>
          </a:xfrm>
        </p:spPr>
        <p:txBody>
          <a:bodyPr/>
          <a:lstStyle>
            <a:lvl1pPr marL="341313" indent="-341313">
              <a:spcBef>
                <a:spcPts val="1350"/>
              </a:spcBef>
              <a:buNone/>
              <a:tabLst>
                <a:tab pos="342900" algn="l"/>
                <a:tab pos="4687888" algn="l"/>
              </a:tabLst>
              <a:defRPr sz="1400">
                <a:latin typeface="+mj-lt"/>
              </a:defRPr>
            </a:lvl1pPr>
            <a:lvl2pPr marL="600075" indent="0">
              <a:spcBef>
                <a:spcPts val="450"/>
              </a:spcBef>
              <a:buNone/>
              <a:defRPr sz="1200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#	Edit Master text	##:##</a:t>
            </a:r>
          </a:p>
          <a:p>
            <a:pPr lvl="1"/>
            <a:r>
              <a:rPr lang="en-US" dirty="0"/>
              <a:t>Sub agenda item</a:t>
            </a:r>
          </a:p>
        </p:txBody>
      </p:sp>
    </p:spTree>
    <p:extLst>
      <p:ext uri="{BB962C8B-B14F-4D97-AF65-F5344CB8AC3E}">
        <p14:creationId xmlns:p14="http://schemas.microsoft.com/office/powerpoint/2010/main" val="956135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9" userDrawn="1">
          <p15:clr>
            <a:srgbClr val="5ACBF0"/>
          </p15:clr>
        </p15:guide>
        <p15:guide id="2" orient="horz" pos="96" userDrawn="1">
          <p15:clr>
            <a:srgbClr val="5ACBF0"/>
          </p15:clr>
        </p15:guide>
        <p15:guide id="5" pos="4330" userDrawn="1">
          <p15:clr>
            <a:srgbClr val="5ACBF0"/>
          </p15:clr>
        </p15:guide>
        <p15:guide id="6" pos="5642" userDrawn="1">
          <p15:clr>
            <a:srgbClr val="5ACBF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Content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7581899" y="147638"/>
            <a:ext cx="1387849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6557770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4"/>
          </p:nvPr>
        </p:nvSpPr>
        <p:spPr>
          <a:xfrm>
            <a:off x="495300" y="1242030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5"/>
          </p:nvPr>
        </p:nvSpPr>
        <p:spPr>
          <a:xfrm>
            <a:off x="495300" y="1649223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2743166" y="1242030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/>
          <p:cNvSpPr>
            <a:spLocks noGrp="1"/>
          </p:cNvSpPr>
          <p:nvPr>
            <p:ph type="body" sz="quarter" idx="17"/>
          </p:nvPr>
        </p:nvSpPr>
        <p:spPr>
          <a:xfrm>
            <a:off x="2743166" y="1649223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3"/>
          <p:cNvSpPr>
            <a:spLocks noGrp="1"/>
          </p:cNvSpPr>
          <p:nvPr>
            <p:ph type="body" sz="quarter" idx="18"/>
          </p:nvPr>
        </p:nvSpPr>
        <p:spPr>
          <a:xfrm>
            <a:off x="495300" y="2649348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15"/>
          <p:cNvSpPr>
            <a:spLocks noGrp="1"/>
          </p:cNvSpPr>
          <p:nvPr>
            <p:ph type="body" sz="quarter" idx="19"/>
          </p:nvPr>
        </p:nvSpPr>
        <p:spPr>
          <a:xfrm>
            <a:off x="495300" y="3056542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13"/>
          <p:cNvSpPr>
            <a:spLocks noGrp="1"/>
          </p:cNvSpPr>
          <p:nvPr>
            <p:ph type="body" sz="quarter" idx="20"/>
          </p:nvPr>
        </p:nvSpPr>
        <p:spPr>
          <a:xfrm>
            <a:off x="2743166" y="2649348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15"/>
          <p:cNvSpPr>
            <a:spLocks noGrp="1"/>
          </p:cNvSpPr>
          <p:nvPr>
            <p:ph type="body" sz="quarter" idx="21"/>
          </p:nvPr>
        </p:nvSpPr>
        <p:spPr>
          <a:xfrm>
            <a:off x="2743166" y="3056542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22"/>
          </p:nvPr>
        </p:nvSpPr>
        <p:spPr>
          <a:xfrm>
            <a:off x="4991031" y="1242030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5"/>
          <p:cNvSpPr>
            <a:spLocks noGrp="1"/>
          </p:cNvSpPr>
          <p:nvPr>
            <p:ph type="body" sz="quarter" idx="23"/>
          </p:nvPr>
        </p:nvSpPr>
        <p:spPr>
          <a:xfrm>
            <a:off x="4991031" y="1649223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3"/>
          <p:cNvSpPr>
            <a:spLocks noGrp="1"/>
          </p:cNvSpPr>
          <p:nvPr>
            <p:ph type="body" sz="quarter" idx="24"/>
          </p:nvPr>
        </p:nvSpPr>
        <p:spPr>
          <a:xfrm>
            <a:off x="4991031" y="2649348"/>
            <a:ext cx="2062039" cy="200025"/>
          </a:xfrm>
        </p:spPr>
        <p:txBody>
          <a:bodyPr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5"/>
          <p:cNvSpPr>
            <a:spLocks noGrp="1"/>
          </p:cNvSpPr>
          <p:nvPr>
            <p:ph type="body" sz="quarter" idx="25"/>
          </p:nvPr>
        </p:nvSpPr>
        <p:spPr>
          <a:xfrm>
            <a:off x="4991031" y="3056542"/>
            <a:ext cx="2062039" cy="778669"/>
          </a:xfrm>
        </p:spPr>
        <p:txBody>
          <a:bodyPr/>
          <a:lstStyle>
            <a:lvl1pPr marL="0" indent="0"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471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7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495300" y="1043279"/>
            <a:ext cx="3570378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00789" y="1043279"/>
            <a:ext cx="3570377" cy="234490"/>
          </a:xfrm>
        </p:spPr>
        <p:txBody>
          <a:bodyPr anchor="b"/>
          <a:lstStyle>
            <a:lvl1pPr marL="0" indent="0">
              <a:buNone/>
              <a:defRPr sz="1600" b="0">
                <a:solidFill>
                  <a:schemeClr val="accent2"/>
                </a:solidFill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495301" y="1413848"/>
            <a:ext cx="3570378" cy="2439194"/>
          </a:xfrm>
          <a:ln>
            <a:solidFill>
              <a:srgbClr val="77787A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84053" y="1413848"/>
            <a:ext cx="3587114" cy="2439194"/>
          </a:xfrm>
          <a:ln>
            <a:solidFill>
              <a:srgbClr val="77787A"/>
            </a:solidFill>
          </a:ln>
        </p:spPr>
        <p:txBody>
          <a:bodyPr lIns="91440" tIns="91440" rIns="91440" bIns="91440" anchor="t" anchorCtr="0"/>
          <a:lstStyle>
            <a:lvl1pPr marL="0" indent="0" algn="l">
              <a:buNone/>
              <a:defRPr sz="105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Content placeholder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495047" y="874318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4486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896100" y="147638"/>
            <a:ext cx="2073648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5834742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671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 Right - 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495300" y="1043278"/>
            <a:ext cx="2727722" cy="3345970"/>
          </a:xfrm>
        </p:spPr>
        <p:txBody>
          <a:bodyPr/>
          <a:lstStyle>
            <a:lvl1pPr>
              <a:spcBef>
                <a:spcPts val="900"/>
              </a:spcBef>
              <a:defRPr>
                <a:latin typeface="+mj-lt"/>
              </a:defRPr>
            </a:lvl1pPr>
            <a:lvl2pPr>
              <a:defRPr sz="1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7953375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 bwMode="gray">
          <a:xfrm>
            <a:off x="495047" y="874317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78245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68581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51832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- Bug">
    <p:bg>
      <p:bgPr>
        <a:solidFill>
          <a:srgbClr val="F2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37203" y="2237014"/>
            <a:ext cx="669594" cy="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841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- Lockup">
    <p:bg>
      <p:bgPr>
        <a:solidFill>
          <a:srgbClr val="F2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8613" y="2314956"/>
            <a:ext cx="1926774" cy="5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166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-74" y="5045689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84724" y="499761"/>
            <a:ext cx="8374551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6/15/2021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442364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/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7581899" y="147638"/>
            <a:ext cx="1387849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784013"/>
            <a:ext cx="6444000" cy="2844622"/>
          </a:xfrm>
        </p:spPr>
        <p:txBody>
          <a:bodyPr/>
          <a:lstStyle>
            <a:lvl1pPr marL="341313" indent="-341313">
              <a:spcBef>
                <a:spcPts val="1350"/>
              </a:spcBef>
              <a:buNone/>
              <a:tabLst>
                <a:tab pos="342900" algn="l"/>
                <a:tab pos="5370513" algn="l"/>
              </a:tabLst>
              <a:defRPr sz="1800">
                <a:latin typeface="+mj-lt"/>
              </a:defRPr>
            </a:lvl1pPr>
            <a:lvl2pPr marL="600075" indent="0">
              <a:spcBef>
                <a:spcPts val="450"/>
              </a:spcBef>
              <a:buNone/>
              <a:defRPr sz="1600"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lang="en-US" dirty="0"/>
              <a:t>#	Edit Master text	##:##</a:t>
            </a:r>
          </a:p>
          <a:p>
            <a:pPr lvl="1"/>
            <a:r>
              <a:rPr lang="en-US" dirty="0"/>
              <a:t>Sub agenda item</a:t>
            </a:r>
          </a:p>
        </p:txBody>
      </p:sp>
      <p:sp>
        <p:nvSpPr>
          <p:cNvPr id="11" name="Title Placeholder 1"/>
          <p:cNvSpPr>
            <a:spLocks noGrp="1"/>
          </p:cNvSpPr>
          <p:nvPr>
            <p:ph type="title"/>
          </p:nvPr>
        </p:nvSpPr>
        <p:spPr>
          <a:xfrm>
            <a:off x="914638" y="324643"/>
            <a:ext cx="6443797" cy="101067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61618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149">
          <p15:clr>
            <a:srgbClr val="5ACBF0"/>
          </p15:clr>
        </p15:guide>
        <p15:guide id="2" orient="horz" pos="96">
          <p15:clr>
            <a:srgbClr val="5ACBF0"/>
          </p15:clr>
        </p15:guide>
        <p15:guide id="5" pos="4330">
          <p15:clr>
            <a:srgbClr val="5ACBF0"/>
          </p15:clr>
        </p15:guide>
        <p15:guide id="6" pos="5642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xecutive Summary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 userDrawn="1"/>
        </p:nvSpPr>
        <p:spPr>
          <a:xfrm>
            <a:off x="495839" y="1114127"/>
            <a:ext cx="674503" cy="18003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200" dirty="0">
                <a:solidFill>
                  <a:schemeClr val="tx1"/>
                </a:solidFill>
                <a:latin typeface="+mj-lt"/>
              </a:rPr>
              <a:t>Purpose:</a:t>
            </a:r>
            <a:endParaRPr lang="en-US" sz="1200" baseline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 userDrawn="1"/>
        </p:nvSpPr>
        <p:spPr>
          <a:xfrm>
            <a:off x="3136866" y="1095790"/>
            <a:ext cx="1230056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sz="1000" dirty="0">
                <a:solidFill>
                  <a:schemeClr val="accent1"/>
                </a:solidFill>
                <a:latin typeface="+mj-lt"/>
              </a:rPr>
              <a:t>Decision</a:t>
            </a:r>
            <a:r>
              <a:rPr lang="en-US" sz="1000" baseline="0" dirty="0">
                <a:solidFill>
                  <a:schemeClr val="accent1"/>
                </a:solidFill>
                <a:latin typeface="+mj-lt"/>
              </a:rPr>
              <a:t> Requested: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6"/>
          </p:nvPr>
        </p:nvSpPr>
        <p:spPr>
          <a:xfrm>
            <a:off x="495839" y="1522656"/>
            <a:ext cx="5486400" cy="3108642"/>
          </a:xfrm>
        </p:spPr>
        <p:txBody>
          <a:bodyPr/>
          <a:lstStyle>
            <a:lvl1pPr marL="0" indent="0">
              <a:spcBef>
                <a:spcPts val="1200"/>
              </a:spcBef>
              <a:buFontTx/>
              <a:buNone/>
              <a:defRPr sz="1200">
                <a:latin typeface="+mj-lt"/>
              </a:defRPr>
            </a:lvl1pPr>
            <a:lvl2pPr marL="115888" indent="-115888">
              <a:spcBef>
                <a:spcPts val="450"/>
              </a:spcBef>
              <a:defRPr sz="1050"/>
            </a:lvl2pPr>
            <a:lvl3pPr marL="457200" indent="-112713">
              <a:spcBef>
                <a:spcPts val="450"/>
              </a:spcBef>
              <a:defRPr sz="1050"/>
            </a:lvl3pPr>
            <a:lvl4pPr marL="798513" indent="-114300">
              <a:spcBef>
                <a:spcPts val="450"/>
              </a:spcBef>
              <a:defRPr sz="1050"/>
            </a:lvl4pPr>
            <a:lvl5pPr marL="1146175" indent="-120650">
              <a:spcBef>
                <a:spcPts val="45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 bwMode="gray">
          <a:xfrm>
            <a:off x="6241696" y="2440423"/>
            <a:ext cx="1776577" cy="1352560"/>
            <a:chOff x="7805738" y="3238500"/>
            <a:chExt cx="2364581" cy="1800225"/>
          </a:xfrm>
        </p:grpSpPr>
        <p:cxnSp>
          <p:nvCxnSpPr>
            <p:cNvPr id="19" name="Straight Connector 18"/>
            <p:cNvCxnSpPr/>
            <p:nvPr userDrawn="1"/>
          </p:nvCxnSpPr>
          <p:spPr bwMode="gray">
            <a:xfrm>
              <a:off x="7810500" y="3238500"/>
              <a:ext cx="0" cy="1800225"/>
            </a:xfrm>
            <a:prstGeom prst="line">
              <a:avLst/>
            </a:prstGeom>
            <a:ln w="12700">
              <a:solidFill>
                <a:srgbClr val="7778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 bwMode="gray">
            <a:xfrm>
              <a:off x="10165556" y="3238500"/>
              <a:ext cx="0" cy="1800225"/>
            </a:xfrm>
            <a:prstGeom prst="line">
              <a:avLst/>
            </a:prstGeom>
            <a:ln w="12700">
              <a:solidFill>
                <a:srgbClr val="77787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 bwMode="gray">
            <a:xfrm>
              <a:off x="7805738" y="4988720"/>
              <a:ext cx="2364581" cy="0"/>
            </a:xfrm>
            <a:prstGeom prst="line">
              <a:avLst/>
            </a:prstGeom>
            <a:ln w="101600">
              <a:gradFill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 Placeholder 28"/>
          <p:cNvSpPr>
            <a:spLocks noGrp="1"/>
          </p:cNvSpPr>
          <p:nvPr>
            <p:ph type="body" sz="quarter" idx="20"/>
          </p:nvPr>
        </p:nvSpPr>
        <p:spPr>
          <a:xfrm>
            <a:off x="6405557" y="2477631"/>
            <a:ext cx="1530006" cy="1182278"/>
          </a:xfrm>
        </p:spPr>
        <p:txBody>
          <a:bodyPr anchor="ctr" anchorCtr="0"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Box 23"/>
          <p:cNvSpPr txBox="1"/>
          <p:nvPr userDrawn="1"/>
        </p:nvSpPr>
        <p:spPr>
          <a:xfrm>
            <a:off x="4671490" y="1095790"/>
            <a:ext cx="1016450" cy="203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tabLst>
                <a:tab pos="1146175" algn="r"/>
              </a:tabLst>
            </a:pPr>
            <a:r>
              <a:rPr lang="en-US" sz="1000" baseline="0" dirty="0">
                <a:solidFill>
                  <a:schemeClr val="accent1"/>
                </a:solidFill>
                <a:latin typeface="+mj-lt"/>
              </a:rPr>
              <a:t>Discussion Only:</a:t>
            </a:r>
          </a:p>
        </p:txBody>
      </p:sp>
      <p:sp>
        <p:nvSpPr>
          <p:cNvPr id="2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495300" y="263790"/>
            <a:ext cx="5486939" cy="7203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add Agenda Topic,</a:t>
            </a:r>
            <a:br>
              <a:rPr lang="en-US" dirty="0"/>
            </a:br>
            <a:r>
              <a:rPr lang="en-US" dirty="0"/>
              <a:t>Presenter Name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95839" y="1138459"/>
            <a:ext cx="2523744" cy="283789"/>
          </a:xfrm>
        </p:spPr>
        <p:txBody>
          <a:bodyPr/>
          <a:lstStyle>
            <a:lvl1pPr marL="0" indent="688975">
              <a:lnSpc>
                <a:spcPct val="95000"/>
              </a:lnSpc>
              <a:buFontTx/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22" hasCustomPrompt="1"/>
          </p:nvPr>
        </p:nvSpPr>
        <p:spPr>
          <a:xfrm>
            <a:off x="6241769" y="0"/>
            <a:ext cx="1773237" cy="2439988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09343151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914400" y="1603375"/>
            <a:ext cx="7953376" cy="302577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616446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914399" y="1784011"/>
            <a:ext cx="7953375" cy="28446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572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12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399" y="1727720"/>
            <a:ext cx="7953375" cy="350613"/>
          </a:xfrm>
        </p:spPr>
        <p:txBody>
          <a:bodyPr anchor="b" anchorCtr="0"/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914399" y="2176463"/>
            <a:ext cx="7953375" cy="2452687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982934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4 Pict Right - Title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472113" y="147638"/>
            <a:ext cx="3497635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914400" y="1727720"/>
            <a:ext cx="4406400" cy="29009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4406400" cy="101067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8" name="Straight Connector 7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19114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 Right - 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5472113" y="147638"/>
            <a:ext cx="3497635" cy="4837112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4400" y="2176463"/>
            <a:ext cx="3970895" cy="2452171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727720"/>
            <a:ext cx="3976777" cy="350613"/>
          </a:xfrm>
        </p:spPr>
        <p:txBody>
          <a:bodyPr anchor="b" anchorCtr="0"/>
          <a:lstStyle>
            <a:lvl1pPr marL="0" indent="0">
              <a:buNone/>
              <a:defRPr sz="2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324643"/>
            <a:ext cx="4406400" cy="101067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13720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Op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843089"/>
            <a:ext cx="7886700" cy="1537614"/>
          </a:xfrm>
        </p:spPr>
        <p:txBody>
          <a:bodyPr anchor="ctr" anchorCtr="0"/>
          <a:lstStyle>
            <a:lvl1pPr algn="ctr">
              <a:defRPr sz="60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564732"/>
            <a:ext cx="7886700" cy="40005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4"/>
          <p:cNvSpPr txBox="1">
            <a:spLocks/>
          </p:cNvSpPr>
          <p:nvPr userDrawn="1"/>
        </p:nvSpPr>
        <p:spPr>
          <a:xfrm>
            <a:off x="509588" y="4802029"/>
            <a:ext cx="543877" cy="1342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</a:t>
            </a:r>
          </a:p>
        </p:txBody>
      </p:sp>
      <p:sp>
        <p:nvSpPr>
          <p:cNvPr id="10" name="Frame 9"/>
          <p:cNvSpPr/>
          <p:nvPr userDrawn="1"/>
        </p:nvSpPr>
        <p:spPr>
          <a:xfrm>
            <a:off x="82154" y="82154"/>
            <a:ext cx="8979694" cy="4979193"/>
          </a:xfrm>
          <a:prstGeom prst="frame">
            <a:avLst>
              <a:gd name="adj1" fmla="val 245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51701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3375"/>
            <a:ext cx="3570378" cy="302934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9890" y="1603375"/>
            <a:ext cx="3570378" cy="302934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406074786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175493"/>
            <a:ext cx="3570378" cy="24531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19890" y="2175493"/>
            <a:ext cx="3570378" cy="245314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2"/>
          <p:cNvSpPr>
            <a:spLocks noGrp="1"/>
          </p:cNvSpPr>
          <p:nvPr>
            <p:ph type="body" idx="13"/>
          </p:nvPr>
        </p:nvSpPr>
        <p:spPr>
          <a:xfrm>
            <a:off x="914400" y="1727720"/>
            <a:ext cx="3570378" cy="35061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19889" y="1727720"/>
            <a:ext cx="3570377" cy="35061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715316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 Right - No 1st Bullet Title, Sub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14400" y="1952171"/>
            <a:ext cx="2715736" cy="2680552"/>
          </a:xfrm>
        </p:spPr>
        <p:txBody>
          <a:bodyPr/>
          <a:lstStyle>
            <a:lvl1pPr>
              <a:spcBef>
                <a:spcPts val="900"/>
              </a:spcBef>
              <a:defRPr>
                <a:latin typeface="+mn-lt"/>
              </a:defRPr>
            </a:lvl1pPr>
            <a:lvl2pPr>
              <a:defRPr sz="1600">
                <a:latin typeface="+mn-lt"/>
              </a:defRPr>
            </a:lvl2pPr>
          </a:lstStyle>
          <a:p>
            <a:pPr lvl="0"/>
            <a:r>
              <a:rPr lang="en-US" dirty="0"/>
              <a:t>Edit Master text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</p:spPr>
        <p:txBody>
          <a:bodyPr/>
          <a:lstStyle/>
          <a:p>
            <a:r>
              <a:rPr lang="en-US" dirty="0"/>
              <a:t>Click to edit Master title</a:t>
            </a:r>
          </a:p>
        </p:txBody>
      </p:sp>
      <p:cxnSp>
        <p:nvCxnSpPr>
          <p:cNvPr id="6" name="Straight Connector 5"/>
          <p:cNvCxnSpPr/>
          <p:nvPr userDrawn="1"/>
        </p:nvCxnSpPr>
        <p:spPr bwMode="gray">
          <a:xfrm>
            <a:off x="914147" y="1591471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77969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329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cutive Summary Op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4808193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95273" y="882632"/>
            <a:ext cx="4808538" cy="3506618"/>
          </a:xfrm>
        </p:spPr>
        <p:txBody>
          <a:bodyPr/>
          <a:lstStyle>
            <a:lvl1pPr marL="0" indent="0">
              <a:buNone/>
              <a:defRPr sz="1200">
                <a:latin typeface="+mj-lt"/>
              </a:defRPr>
            </a:lvl1pPr>
            <a:lvl2pPr marL="174625" indent="-171450">
              <a:spcBef>
                <a:spcPts val="300"/>
              </a:spcBef>
              <a:defRPr sz="1050"/>
            </a:lvl2pPr>
            <a:lvl3pPr marL="517525" indent="-171450">
              <a:spcBef>
                <a:spcPts val="300"/>
              </a:spcBef>
              <a:defRPr sz="1050"/>
            </a:lvl3pPr>
            <a:lvl4pPr marL="860425" indent="-171450">
              <a:spcBef>
                <a:spcPts val="300"/>
              </a:spcBef>
              <a:defRPr sz="1050"/>
            </a:lvl4pPr>
            <a:lvl5pPr marL="1203325" indent="-171450">
              <a:spcBef>
                <a:spcPts val="300"/>
              </a:spcBef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009930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310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- Bug">
    <p:bg>
      <p:bgPr>
        <a:solidFill>
          <a:srgbClr val="F2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37264" y="2237014"/>
            <a:ext cx="669472" cy="66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8712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 - Lockup">
    <p:bg>
      <p:bgPr>
        <a:solidFill>
          <a:srgbClr val="F2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7E42F99-047F-453F-A85C-58D0648A1D53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08613" y="2367589"/>
            <a:ext cx="1926774" cy="40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17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27862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idx="1"/>
          </p:nvPr>
        </p:nvSpPr>
        <p:spPr>
          <a:xfrm>
            <a:off x="495300" y="884048"/>
            <a:ext cx="7953376" cy="3491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2530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7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324800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80862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036924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24800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680862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036924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95316" y="885636"/>
            <a:ext cx="7953042" cy="50482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27" hasCustomPrompt="1"/>
          </p:nvPr>
        </p:nvSpPr>
        <p:spPr>
          <a:xfrm>
            <a:off x="1325563" y="1695450"/>
            <a:ext cx="1841500" cy="1839913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28" hasCustomPrompt="1"/>
          </p:nvPr>
        </p:nvSpPr>
        <p:spPr>
          <a:xfrm>
            <a:off x="3680862" y="1695450"/>
            <a:ext cx="1841500" cy="1839913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  <p:sp>
        <p:nvSpPr>
          <p:cNvPr id="21" name="Picture Placeholder 4"/>
          <p:cNvSpPr>
            <a:spLocks noGrp="1"/>
          </p:cNvSpPr>
          <p:nvPr>
            <p:ph type="pic" sz="quarter" idx="29" hasCustomPrompt="1"/>
          </p:nvPr>
        </p:nvSpPr>
        <p:spPr>
          <a:xfrm>
            <a:off x="6036924" y="1695450"/>
            <a:ext cx="1841500" cy="1839913"/>
          </a:xfrm>
          <a:solidFill>
            <a:srgbClr val="EAEAEA"/>
          </a:solidFill>
        </p:spPr>
        <p:txBody>
          <a:bodyPr anchor="ctr" anchorCtr="0"/>
          <a:lstStyle>
            <a:lvl1pPr marL="0" indent="0" algn="ctr">
              <a:buFontTx/>
              <a:buNone/>
              <a:defRPr/>
            </a:lvl1pPr>
          </a:lstStyle>
          <a:p>
            <a:r>
              <a:rPr lang="en-US" dirty="0"/>
              <a:t>Click icon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 insert picture</a:t>
            </a:r>
          </a:p>
        </p:txBody>
      </p:sp>
    </p:spTree>
    <p:extLst>
      <p:ext uri="{BB962C8B-B14F-4D97-AF65-F5344CB8AC3E}">
        <p14:creationId xmlns:p14="http://schemas.microsoft.com/office/powerpoint/2010/main" val="3791628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6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495316" y="885635"/>
            <a:ext cx="7953042" cy="504825"/>
          </a:xfrm>
        </p:spPr>
        <p:txBody>
          <a:bodyPr/>
          <a:lstStyle>
            <a:lvl1pPr marL="0" indent="0">
              <a:buFontTx/>
              <a:buNone/>
              <a:defRPr sz="1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324800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4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3680862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036924" y="3584972"/>
            <a:ext cx="1841897" cy="235745"/>
          </a:xfrm>
        </p:spPr>
        <p:txBody>
          <a:bodyPr anchor="b" anchorCtr="0"/>
          <a:lstStyle>
            <a:lvl1pPr marL="0" indent="0">
              <a:buNone/>
              <a:defRPr sz="1400">
                <a:latin typeface="+mj-lt"/>
              </a:defRPr>
            </a:lvl1pPr>
          </a:lstStyle>
          <a:p>
            <a:pPr lvl="0"/>
            <a:r>
              <a:rPr lang="en-US" dirty="0"/>
              <a:t>Edit Master subtitle</a:t>
            </a: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>
          <a:xfrm>
            <a:off x="1324800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8"/>
          </p:nvPr>
        </p:nvSpPr>
        <p:spPr>
          <a:xfrm>
            <a:off x="3680862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9"/>
          </p:nvPr>
        </p:nvSpPr>
        <p:spPr>
          <a:xfrm>
            <a:off x="6036924" y="3871914"/>
            <a:ext cx="1841897" cy="506015"/>
          </a:xfrm>
        </p:spPr>
        <p:txBody>
          <a:bodyPr/>
          <a:lstStyle>
            <a:lvl1pPr marL="0" indent="0">
              <a:buNone/>
              <a:defRPr sz="105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90432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 Accent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" y="30088"/>
            <a:ext cx="7953376" cy="72038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/>
          </p:nvPr>
        </p:nvSpPr>
        <p:spPr>
          <a:xfrm>
            <a:off x="495300" y="1043280"/>
            <a:ext cx="7953376" cy="33515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7" name="Straight Connector 6"/>
          <p:cNvCxnSpPr/>
          <p:nvPr userDrawn="1"/>
        </p:nvCxnSpPr>
        <p:spPr bwMode="gray">
          <a:xfrm>
            <a:off x="495047" y="874319"/>
            <a:ext cx="1384697" cy="0"/>
          </a:xfrm>
          <a:prstGeom prst="line">
            <a:avLst/>
          </a:prstGeom>
          <a:ln w="4445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9982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93676" y="4628634"/>
            <a:ext cx="576072" cy="374371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13716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021" y="26895"/>
            <a:ext cx="7953376" cy="720385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021" y="883081"/>
            <a:ext cx="7953376" cy="34913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0E28BE6-FA14-3D49-939B-42D28B26EA5F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5969" y="264194"/>
            <a:ext cx="572150" cy="57234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419B654-0271-1E40-A420-0D0B17964914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849" y="4760248"/>
            <a:ext cx="787590" cy="9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281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0" r:id="rId2"/>
    <p:sldLayoutId id="2147483662" r:id="rId3"/>
    <p:sldLayoutId id="2147483712" r:id="rId4"/>
    <p:sldLayoutId id="2147483674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754" r:id="rId12"/>
    <p:sldLayoutId id="2147483755" r:id="rId13"/>
    <p:sldLayoutId id="2147483756" r:id="rId14"/>
    <p:sldLayoutId id="2147483682" r:id="rId15"/>
    <p:sldLayoutId id="2147483683" r:id="rId16"/>
    <p:sldLayoutId id="2147483684" r:id="rId17"/>
    <p:sldLayoutId id="2147483663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64" r:id="rId24"/>
    <p:sldLayoutId id="2147483752" r:id="rId25"/>
    <p:sldLayoutId id="2147483690" r:id="rId26"/>
    <p:sldLayoutId id="2147483753" r:id="rId27"/>
    <p:sldLayoutId id="2147483691" r:id="rId28"/>
    <p:sldLayoutId id="2147483692" r:id="rId29"/>
    <p:sldLayoutId id="2147483693" r:id="rId30"/>
    <p:sldLayoutId id="2147483694" r:id="rId31"/>
    <p:sldLayoutId id="2147483695" r:id="rId32"/>
    <p:sldLayoutId id="2147483696" r:id="rId33"/>
    <p:sldLayoutId id="2147483666" r:id="rId34"/>
    <p:sldLayoutId id="2147483667" r:id="rId35"/>
    <p:sldLayoutId id="2147483745" r:id="rId36"/>
    <p:sldLayoutId id="2147483746" r:id="rId37"/>
    <p:sldLayoutId id="2147483757" r:id="rId38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GM Global Sans Plain" panose="020B050205030202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600"/>
        </a:spcBef>
        <a:buFont typeface="GM Global Sans Plain" panose="020B0502050302020203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2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pos="5586" userDrawn="1">
          <p15:clr>
            <a:srgbClr val="F26B43"/>
          </p15:clr>
        </p15:guide>
        <p15:guide id="4" orient="horz" pos="3045" userDrawn="1">
          <p15:clr>
            <a:srgbClr val="F26B43"/>
          </p15:clr>
        </p15:guide>
        <p15:guide id="5" orient="horz" pos="2923" userDrawn="1">
          <p15:clr>
            <a:srgbClr val="F26B43"/>
          </p15:clr>
        </p15:guide>
        <p15:guide id="6" orient="horz" pos="715" userDrawn="1">
          <p15:clr>
            <a:srgbClr val="F26B43"/>
          </p15:clr>
        </p15:guide>
        <p15:guide id="7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93676" y="4628634"/>
            <a:ext cx="576072" cy="374371"/>
          </a:xfrm>
          <a:prstGeom prst="rect">
            <a:avLst/>
          </a:prstGeom>
          <a:solidFill>
            <a:schemeClr val="bg1"/>
          </a:solidFill>
        </p:spPr>
        <p:txBody>
          <a:bodyPr vert="horz" lIns="0" tIns="45720" rIns="13716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77E42F99-047F-453F-A85C-58D0648A1D5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324643"/>
            <a:ext cx="7953376" cy="101067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11087"/>
            <a:ext cx="7953376" cy="30175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5740" y="4736705"/>
            <a:ext cx="233803" cy="234508"/>
          </a:xfrm>
          <a:prstGeom prst="rect">
            <a:avLst/>
          </a:prstGeom>
        </p:spPr>
      </p:pic>
      <p:sp>
        <p:nvSpPr>
          <p:cNvPr id="7" name="Footer Placeholder 4"/>
          <p:cNvSpPr txBox="1">
            <a:spLocks/>
          </p:cNvSpPr>
          <p:nvPr userDrawn="1"/>
        </p:nvSpPr>
        <p:spPr>
          <a:xfrm>
            <a:off x="4300062" y="4750099"/>
            <a:ext cx="543877" cy="13421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700" kern="1200">
                <a:solidFill>
                  <a:srgbClr val="77787B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Confidential</a:t>
            </a:r>
          </a:p>
        </p:txBody>
      </p:sp>
    </p:spTree>
    <p:extLst>
      <p:ext uri="{BB962C8B-B14F-4D97-AF65-F5344CB8AC3E}">
        <p14:creationId xmlns:p14="http://schemas.microsoft.com/office/powerpoint/2010/main" val="26555300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20" r:id="rId2"/>
    <p:sldLayoutId id="2147483723" r:id="rId3"/>
    <p:sldLayoutId id="2147483724" r:id="rId4"/>
    <p:sldLayoutId id="2147483737" r:id="rId5"/>
    <p:sldLayoutId id="2147483726" r:id="rId6"/>
    <p:sldLayoutId id="2147483729" r:id="rId7"/>
    <p:sldLayoutId id="2147483735" r:id="rId8"/>
    <p:sldLayoutId id="2147483736" r:id="rId9"/>
    <p:sldLayoutId id="2147483742" r:id="rId10"/>
    <p:sldLayoutId id="2147483743" r:id="rId11"/>
    <p:sldLayoutId id="2147483744" r:id="rId12"/>
    <p:sldLayoutId id="2147483747" r:id="rId13"/>
    <p:sldLayoutId id="2147483748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31775" indent="-231775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88" indent="-230188" algn="l" defTabSz="685800" rtl="0" eaLnBrk="1" latinLnBrk="0" hangingPunct="1">
        <a:lnSpc>
          <a:spcPct val="90000"/>
        </a:lnSpc>
        <a:spcBef>
          <a:spcPts val="600"/>
        </a:spcBef>
        <a:buFont typeface="GM Global Sans Plain" panose="020B050205030202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030288" indent="-228600" algn="l" defTabSz="6858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7013" algn="l" defTabSz="685800" rtl="0" eaLnBrk="1" latinLnBrk="0" hangingPunct="1">
        <a:lnSpc>
          <a:spcPct val="90000"/>
        </a:lnSpc>
        <a:spcBef>
          <a:spcPts val="600"/>
        </a:spcBef>
        <a:buFont typeface="GM Global Sans Plain" panose="020B0502050302020203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12913" indent="-231775" algn="l" defTabSz="6858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74" userDrawn="1">
          <p15:clr>
            <a:srgbClr val="F26B43"/>
          </p15:clr>
        </p15:guide>
        <p15:guide id="2" pos="576" userDrawn="1">
          <p15:clr>
            <a:srgbClr val="F26B43"/>
          </p15:clr>
        </p15:guide>
        <p15:guide id="3" pos="5586">
          <p15:clr>
            <a:srgbClr val="F26B43"/>
          </p15:clr>
        </p15:guide>
        <p15:guide id="4" orient="horz" pos="3045">
          <p15:clr>
            <a:srgbClr val="F26B43"/>
          </p15:clr>
        </p15:guide>
        <p15:guide id="5" orient="horz" pos="2923">
          <p15:clr>
            <a:srgbClr val="F26B43"/>
          </p15:clr>
        </p15:guide>
        <p15:guide id="6" orient="horz" pos="101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@After" TargetMode="External"/><Relationship Id="rId7" Type="http://schemas.openxmlformats.org/officeDocument/2006/relationships/image" Target="../media/image22.png"/><Relationship Id="rId2" Type="http://schemas.openxmlformats.org/officeDocument/2006/relationships/hyperlink" Target="mailto:@Before" TargetMode="External"/><Relationship Id="rId1" Type="http://schemas.openxmlformats.org/officeDocument/2006/relationships/slideLayout" Target="../slideLayouts/slideLayout35.xml"/><Relationship Id="rId6" Type="http://schemas.openxmlformats.org/officeDocument/2006/relationships/hyperlink" Target="mailto:@AfterThrowing" TargetMode="External"/><Relationship Id="rId5" Type="http://schemas.openxmlformats.org/officeDocument/2006/relationships/hyperlink" Target="mailto:@Around" TargetMode="External"/><Relationship Id="rId4" Type="http://schemas.openxmlformats.org/officeDocument/2006/relationships/hyperlink" Target="mailto:@AfterReturn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ring Logo PNG Transparent &amp;amp; SVG Vector - Freebie Supply">
            <a:extLst>
              <a:ext uri="{FF2B5EF4-FFF2-40B4-BE49-F238E27FC236}">
                <a16:creationId xmlns:a16="http://schemas.microsoft.com/office/drawing/2014/main" id="{BC31D266-76B5-4510-A7CC-88A454CE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37782" y="1627515"/>
            <a:ext cx="1196861" cy="119723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D48D81-247A-4CA4-BF96-FFF727D31D86}"/>
              </a:ext>
            </a:extLst>
          </p:cNvPr>
          <p:cNvSpPr txBox="1"/>
          <p:nvPr/>
        </p:nvSpPr>
        <p:spPr>
          <a:xfrm>
            <a:off x="3137559" y="1502855"/>
            <a:ext cx="4572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Web Apps and Spring Framework </a:t>
            </a:r>
            <a:endParaRPr lang="en-IN" sz="4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57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2311146" y="3318130"/>
            <a:ext cx="3965067" cy="10709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687705" y="408052"/>
            <a:ext cx="3760714" cy="749198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2800" spc="1" dirty="0">
                <a:latin typeface="Calibri" panose="020F0502020204030204" pitchFamily="34" charset="0"/>
                <a:cs typeface="Calibri" panose="020F0502020204030204" pitchFamily="34" charset="0"/>
              </a:rPr>
              <a:t>Dependency Injection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62922">
              <a:lnSpc>
                <a:spcPts val="2445"/>
              </a:lnSpc>
            </a:pPr>
            <a:r>
              <a:rPr spc="-3" dirty="0">
                <a:latin typeface="Calibri" panose="020F0502020204030204" pitchFamily="34" charset="0"/>
                <a:cs typeface="Calibri" panose="020F0502020204030204" pitchFamily="34" charset="0"/>
              </a:rPr>
              <a:t>IoC Container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705" y="1395637"/>
            <a:ext cx="152210" cy="285369"/>
          </a:xfrm>
          <a:prstGeom prst="rect">
            <a:avLst/>
          </a:prstGeom>
        </p:spPr>
        <p:txBody>
          <a:bodyPr wrap="square" lIns="0" tIns="14097" rIns="0" bIns="0" rtlCol="0">
            <a:noAutofit/>
          </a:bodyPr>
          <a:lstStyle/>
          <a:p>
            <a:pPr marL="9525">
              <a:lnSpc>
                <a:spcPts val="2220"/>
              </a:lnSpc>
            </a:pPr>
            <a:r>
              <a:rPr sz="2100" dirty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83" y="1411700"/>
            <a:ext cx="7347524" cy="573405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 marR="39947" algn="just">
              <a:lnSpc>
                <a:spcPts val="2171"/>
              </a:lnSpc>
            </a:pPr>
            <a:r>
              <a:rPr spc="-7" dirty="0">
                <a:latin typeface="Calibri"/>
                <a:cs typeface="Calibri"/>
              </a:rPr>
              <a:t>The Spring container (IoC Container) is at the core of the Spring</a:t>
            </a:r>
            <a:endParaRPr dirty="0">
              <a:latin typeface="Calibri"/>
              <a:cs typeface="Calibri"/>
            </a:endParaRPr>
          </a:p>
          <a:p>
            <a:pPr marL="9525" marR="39947" algn="just">
              <a:lnSpc>
                <a:spcPts val="2269"/>
              </a:lnSpc>
              <a:spcBef>
                <a:spcPts val="5"/>
              </a:spcBef>
            </a:pPr>
            <a:r>
              <a:rPr spc="-7" dirty="0">
                <a:latin typeface="Calibri"/>
                <a:cs typeface="Calibri"/>
              </a:rPr>
              <a:t>Framework.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05" y="2068007"/>
            <a:ext cx="152210" cy="285369"/>
          </a:xfrm>
          <a:prstGeom prst="rect">
            <a:avLst/>
          </a:prstGeom>
        </p:spPr>
        <p:txBody>
          <a:bodyPr wrap="square" lIns="0" tIns="14097" rIns="0" bIns="0" rtlCol="0">
            <a:noAutofit/>
          </a:bodyPr>
          <a:lstStyle/>
          <a:p>
            <a:pPr marL="9525">
              <a:lnSpc>
                <a:spcPts val="2220"/>
              </a:lnSpc>
            </a:pPr>
            <a:r>
              <a:rPr sz="2100" dirty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39915" y="2066673"/>
            <a:ext cx="7935367" cy="573405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 algn="just">
              <a:lnSpc>
                <a:spcPts val="2171"/>
              </a:lnSpc>
            </a:pPr>
            <a:r>
              <a:rPr lang="en-US" spc="-4" dirty="0">
                <a:latin typeface="Calibri"/>
                <a:cs typeface="Calibri"/>
              </a:rPr>
              <a:t>The container will create the objects, wire them together, configure</a:t>
            </a:r>
          </a:p>
          <a:p>
            <a:pPr marL="9525" algn="just">
              <a:lnSpc>
                <a:spcPts val="2171"/>
              </a:lnSpc>
            </a:pPr>
            <a:r>
              <a:rPr spc="-4" dirty="0">
                <a:latin typeface="Calibri"/>
                <a:cs typeface="Calibri"/>
              </a:rPr>
              <a:t>them, and manage</a:t>
            </a:r>
            <a:r>
              <a:rPr lang="en-US" spc="-4" dirty="0">
                <a:latin typeface="Calibri"/>
                <a:cs typeface="Calibri"/>
              </a:rPr>
              <a:t> their complete lifecycle from creation till destruction.</a:t>
            </a:r>
          </a:p>
          <a:p>
            <a:pPr marL="9525" algn="just">
              <a:lnSpc>
                <a:spcPts val="2171"/>
              </a:lnSpc>
            </a:pPr>
            <a:endParaRPr lang="en-US" spc="-4" dirty="0">
              <a:latin typeface="Calibri"/>
              <a:cs typeface="Calibri"/>
            </a:endParaRPr>
          </a:p>
          <a:p>
            <a:pPr marL="9525" algn="just">
              <a:lnSpc>
                <a:spcPts val="2171"/>
              </a:lnSpc>
            </a:pPr>
            <a:endParaRPr lang="en-US" spc="-4" dirty="0">
              <a:latin typeface="Calibri"/>
              <a:cs typeface="Calibri"/>
            </a:endParaRPr>
          </a:p>
          <a:p>
            <a:pPr marL="9525" algn="just">
              <a:lnSpc>
                <a:spcPts val="2171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55893" y="2372105"/>
            <a:ext cx="573695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1674" y="2372105"/>
            <a:ext cx="1073822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6805" y="2372105"/>
            <a:ext cx="923443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32406" y="2372105"/>
            <a:ext cx="581295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16764" y="2372105"/>
            <a:ext cx="950417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067741" y="2372105"/>
            <a:ext cx="330508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78952" y="4848911"/>
            <a:ext cx="94126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7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5189034" y="1514475"/>
            <a:ext cx="3557016" cy="2114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687705" y="408052"/>
            <a:ext cx="3760714" cy="749198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1" dirty="0">
                <a:latin typeface="Calibri Light"/>
                <a:cs typeface="Calibri Light"/>
              </a:rPr>
              <a:t>Dependency Injection</a:t>
            </a:r>
            <a:endParaRPr sz="3300">
              <a:latin typeface="Calibri Light"/>
              <a:cs typeface="Calibri Light"/>
            </a:endParaRPr>
          </a:p>
          <a:p>
            <a:pPr marL="9525" marR="62922">
              <a:lnSpc>
                <a:spcPts val="2445"/>
              </a:lnSpc>
            </a:pPr>
            <a:r>
              <a:rPr sz="2250" spc="-3" dirty="0">
                <a:latin typeface="Calibri Light"/>
                <a:cs typeface="Calibri Light"/>
              </a:rPr>
              <a:t>IoC Container</a:t>
            </a:r>
            <a:endParaRPr sz="225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705" y="1395637"/>
            <a:ext cx="152210" cy="285369"/>
          </a:xfrm>
          <a:prstGeom prst="rect">
            <a:avLst/>
          </a:prstGeom>
        </p:spPr>
        <p:txBody>
          <a:bodyPr wrap="square" lIns="0" tIns="14097" rIns="0" bIns="0" rtlCol="0">
            <a:noAutofit/>
          </a:bodyPr>
          <a:lstStyle/>
          <a:p>
            <a:pPr marL="9525">
              <a:lnSpc>
                <a:spcPts val="2220"/>
              </a:lnSpc>
            </a:pPr>
            <a:r>
              <a:rPr sz="2100" dirty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9383" y="1411700"/>
            <a:ext cx="4158238" cy="1149762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 marR="39982" algn="just">
              <a:lnSpc>
                <a:spcPts val="2171"/>
              </a:lnSpc>
            </a:pPr>
            <a:r>
              <a:rPr spc="-5" dirty="0">
                <a:latin typeface="Calibri"/>
                <a:cs typeface="Calibri"/>
              </a:rPr>
              <a:t>The container gets its instructions on</a:t>
            </a:r>
            <a:endParaRPr dirty="0">
              <a:latin typeface="Calibri"/>
              <a:cs typeface="Calibri"/>
            </a:endParaRPr>
          </a:p>
          <a:p>
            <a:pPr marL="9525" algn="just">
              <a:lnSpc>
                <a:spcPts val="2269"/>
              </a:lnSpc>
              <a:spcBef>
                <a:spcPts val="5"/>
              </a:spcBef>
            </a:pPr>
            <a:r>
              <a:rPr spc="-5" dirty="0">
                <a:latin typeface="Calibri"/>
                <a:cs typeface="Calibri"/>
              </a:rPr>
              <a:t>what objects to instantiate, configure,</a:t>
            </a:r>
            <a:endParaRPr dirty="0">
              <a:latin typeface="Calibri"/>
              <a:cs typeface="Calibri"/>
            </a:endParaRPr>
          </a:p>
          <a:p>
            <a:pPr marL="9525" marR="39982" algn="just">
              <a:lnSpc>
                <a:spcPts val="2269"/>
              </a:lnSpc>
            </a:pPr>
            <a:r>
              <a:rPr spc="-8" dirty="0">
                <a:latin typeface="Calibri"/>
                <a:cs typeface="Calibri"/>
              </a:rPr>
              <a:t>and assemble by reading configura</a:t>
            </a:r>
            <a:r>
              <a:rPr lang="en-US" spc="-8" dirty="0">
                <a:latin typeface="Calibri"/>
                <a:cs typeface="Calibri"/>
              </a:rPr>
              <a:t>tion</a:t>
            </a:r>
            <a:endParaRPr dirty="0">
              <a:latin typeface="Calibri"/>
              <a:cs typeface="Calibri"/>
            </a:endParaRPr>
          </a:p>
          <a:p>
            <a:pPr marL="9525" marR="39982" algn="just">
              <a:lnSpc>
                <a:spcPts val="2269"/>
              </a:lnSpc>
            </a:pPr>
            <a:r>
              <a:rPr spc="-11" dirty="0">
                <a:latin typeface="Calibri"/>
                <a:cs typeface="Calibri"/>
              </a:rPr>
              <a:t>metadata provided.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7705" y="2644079"/>
            <a:ext cx="152210" cy="285369"/>
          </a:xfrm>
          <a:prstGeom prst="rect">
            <a:avLst/>
          </a:prstGeom>
        </p:spPr>
        <p:txBody>
          <a:bodyPr wrap="square" lIns="0" tIns="14097" rIns="0" bIns="0" rtlCol="0">
            <a:noAutofit/>
          </a:bodyPr>
          <a:lstStyle/>
          <a:p>
            <a:pPr marL="9525">
              <a:lnSpc>
                <a:spcPts val="2220"/>
              </a:lnSpc>
            </a:pPr>
            <a:r>
              <a:rPr sz="2100" dirty="0">
                <a:latin typeface="Arial"/>
                <a:cs typeface="Arial"/>
              </a:rPr>
              <a:t>•</a:t>
            </a:r>
            <a:endParaRPr sz="21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9383" y="2660141"/>
            <a:ext cx="4049167" cy="620555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r>
              <a:rPr spc="-11" dirty="0">
                <a:latin typeface="Calibri"/>
                <a:cs typeface="Calibri"/>
              </a:rPr>
              <a:t>The configuration metadata</a:t>
            </a:r>
            <a:r>
              <a:rPr lang="en-US" spc="-11" dirty="0">
                <a:latin typeface="Calibri"/>
                <a:cs typeface="Calibri"/>
              </a:rPr>
              <a:t> can be represented either by: 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9383" y="2948368"/>
            <a:ext cx="2084624" cy="285369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30796" y="3266908"/>
            <a:ext cx="133464" cy="837481"/>
          </a:xfrm>
          <a:prstGeom prst="rect">
            <a:avLst/>
          </a:prstGeom>
        </p:spPr>
        <p:txBody>
          <a:bodyPr wrap="square" lIns="0" tIns="12168" rIns="0" bIns="0" rtlCol="0">
            <a:noAutofit/>
          </a:bodyPr>
          <a:lstStyle/>
          <a:p>
            <a:pPr marL="9525" marR="114">
              <a:lnSpc>
                <a:spcPts val="1916"/>
              </a:lnSpc>
            </a:pPr>
            <a:r>
              <a:rPr dirty="0">
                <a:latin typeface="Arial"/>
                <a:cs typeface="Arial"/>
              </a:rPr>
              <a:t>•</a:t>
            </a:r>
            <a:endParaRPr>
              <a:latin typeface="Arial"/>
              <a:cs typeface="Arial"/>
            </a:endParaRPr>
          </a:p>
          <a:p>
            <a:pPr marL="9525" marR="114">
              <a:lnSpc>
                <a:spcPct val="95825"/>
              </a:lnSpc>
              <a:spcBef>
                <a:spcPts val="155"/>
              </a:spcBef>
            </a:pPr>
            <a:r>
              <a:rPr dirty="0">
                <a:latin typeface="Arial"/>
                <a:cs typeface="Arial"/>
              </a:rPr>
              <a:t>•</a:t>
            </a:r>
            <a:endParaRPr>
              <a:latin typeface="Arial"/>
              <a:cs typeface="Arial"/>
            </a:endParaRPr>
          </a:p>
          <a:p>
            <a:pPr marL="9525">
              <a:lnSpc>
                <a:spcPct val="95825"/>
              </a:lnSpc>
              <a:spcBef>
                <a:spcPts val="251"/>
              </a:spcBef>
            </a:pPr>
            <a:r>
              <a:rPr dirty="0">
                <a:latin typeface="Arial"/>
                <a:cs typeface="Arial"/>
              </a:rPr>
              <a:t>•</a:t>
            </a:r>
            <a:endParaRPr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02245" y="3280696"/>
            <a:ext cx="1666997" cy="837495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9525" marR="41858">
              <a:lnSpc>
                <a:spcPts val="1875"/>
              </a:lnSpc>
            </a:pPr>
            <a:r>
              <a:rPr spc="5" dirty="0">
                <a:latin typeface="Calibri"/>
                <a:cs typeface="Calibri"/>
              </a:rPr>
              <a:t>XML</a:t>
            </a:r>
            <a:endParaRPr dirty="0">
              <a:latin typeface="Calibri"/>
              <a:cs typeface="Calibri"/>
            </a:endParaRPr>
          </a:p>
          <a:p>
            <a:pPr marL="9525">
              <a:lnSpc>
                <a:spcPct val="101725"/>
              </a:lnSpc>
              <a:spcBef>
                <a:spcPts val="29"/>
              </a:spcBef>
            </a:pPr>
            <a:r>
              <a:rPr spc="-5" dirty="0">
                <a:latin typeface="Calibri"/>
                <a:cs typeface="Calibri"/>
              </a:rPr>
              <a:t>Java annotations</a:t>
            </a:r>
            <a:endParaRPr dirty="0">
              <a:latin typeface="Calibri"/>
              <a:cs typeface="Calibri"/>
            </a:endParaRPr>
          </a:p>
          <a:p>
            <a:pPr marL="9525" marR="41858">
              <a:lnSpc>
                <a:spcPct val="101725"/>
              </a:lnSpc>
              <a:spcBef>
                <a:spcPts val="124"/>
              </a:spcBef>
            </a:pPr>
            <a:r>
              <a:rPr spc="-8" dirty="0">
                <a:latin typeface="Calibri"/>
                <a:cs typeface="Calibri"/>
              </a:rPr>
              <a:t>Java code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78952" y="4848911"/>
            <a:ext cx="94126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8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4073652" y="870295"/>
            <a:ext cx="4147947" cy="31958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083564" y="4259101"/>
            <a:ext cx="6479667" cy="392048"/>
          </a:xfrm>
          <a:custGeom>
            <a:avLst/>
            <a:gdLst/>
            <a:ahLst/>
            <a:cxnLst/>
            <a:rect l="l" t="t" r="r" b="b"/>
            <a:pathLst>
              <a:path w="8639556" h="522731">
                <a:moveTo>
                  <a:pt x="0" y="522731"/>
                </a:moveTo>
                <a:lnTo>
                  <a:pt x="8639556" y="522731"/>
                </a:lnTo>
                <a:lnTo>
                  <a:pt x="8639556" y="0"/>
                </a:lnTo>
                <a:lnTo>
                  <a:pt x="0" y="0"/>
                </a:lnTo>
                <a:lnTo>
                  <a:pt x="0" y="52273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828040" y="1188683"/>
            <a:ext cx="2654046" cy="28346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687704" y="408052"/>
            <a:ext cx="3776345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1" dirty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US" sz="3300" spc="1" dirty="0">
                <a:latin typeface="Calibri" panose="020F0502020204030204" pitchFamily="34" charset="0"/>
                <a:cs typeface="Calibri" panose="020F0502020204030204" pitchFamily="34" charset="0"/>
              </a:rPr>
              <a:t> Injection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706" y="852221"/>
            <a:ext cx="1718944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dirty="0">
                <a:latin typeface="Calibri Light"/>
                <a:cs typeface="Calibri Light"/>
              </a:rPr>
              <a:t>Code</a:t>
            </a:r>
            <a:r>
              <a:rPr lang="en-US" dirty="0">
                <a:latin typeface="Calibri Light"/>
                <a:cs typeface="Calibri Light"/>
              </a:rPr>
              <a:t> Example</a:t>
            </a:r>
            <a:endParaRPr dirty="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78952" y="4848911"/>
            <a:ext cx="94126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dirty="0">
                <a:solidFill>
                  <a:srgbClr val="888888"/>
                </a:solidFill>
                <a:latin typeface="Calibri"/>
                <a:cs typeface="Calibri"/>
              </a:rPr>
              <a:t>9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83564" y="4235388"/>
            <a:ext cx="6479667" cy="392048"/>
          </a:xfrm>
          <a:prstGeom prst="rect">
            <a:avLst/>
          </a:prstGeom>
        </p:spPr>
        <p:txBody>
          <a:bodyPr wrap="square" lIns="0" tIns="41339" rIns="0" bIns="0" rtlCol="0">
            <a:noAutofit/>
          </a:bodyPr>
          <a:lstStyle/>
          <a:p>
            <a:pPr marL="667035" marR="87776" indent="-554354">
              <a:lnSpc>
                <a:spcPts val="1260"/>
              </a:lnSpc>
            </a:pPr>
            <a:r>
              <a:rPr sz="1050" spc="-89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st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ti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at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22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 abo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v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 c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las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es, 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sz="1050" spc="-19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y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is 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 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d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 t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1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sual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w op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at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or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li</a:t>
            </a:r>
            <a:r>
              <a:rPr sz="1050" spc="-33" dirty="0">
                <a:solidFill>
                  <a:srgbClr val="333333"/>
                </a:solidFill>
                <a:latin typeface="Calibri"/>
                <a:cs typeface="Calibri"/>
              </a:rPr>
              <a:t>k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1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DD1144"/>
                </a:solidFill>
                <a:latin typeface="Calibri"/>
                <a:cs typeface="Calibri"/>
              </a:rPr>
              <a:t>n</a:t>
            </a:r>
            <a:r>
              <a:rPr sz="1050" spc="-11" dirty="0">
                <a:solidFill>
                  <a:srgbClr val="DD1144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DD1144"/>
                </a:solidFill>
                <a:latin typeface="Calibri"/>
                <a:cs typeface="Calibri"/>
              </a:rPr>
              <a:t>w</a:t>
            </a:r>
            <a:r>
              <a:rPr sz="1050" spc="7" dirty="0">
                <a:solidFill>
                  <a:srgbClr val="DD1144"/>
                </a:solidFill>
                <a:latin typeface="Calibri"/>
                <a:cs typeface="Calibri"/>
              </a:rPr>
              <a:t> </a:t>
            </a:r>
            <a:r>
              <a:rPr sz="1050" spc="-14" dirty="0">
                <a:solidFill>
                  <a:srgbClr val="DD1144"/>
                </a:solidFill>
                <a:latin typeface="Calibri"/>
                <a:cs typeface="Calibri"/>
              </a:rPr>
              <a:t>F</a:t>
            </a:r>
            <a:r>
              <a:rPr sz="1050" dirty="0">
                <a:solidFill>
                  <a:srgbClr val="DD1144"/>
                </a:solidFill>
                <a:latin typeface="Calibri"/>
                <a:cs typeface="Calibri"/>
              </a:rPr>
              <a:t>o</a:t>
            </a:r>
            <a:r>
              <a:rPr sz="1050" spc="3" dirty="0">
                <a:solidFill>
                  <a:srgbClr val="DD1144"/>
                </a:solidFill>
                <a:latin typeface="Calibri"/>
                <a:cs typeface="Calibri"/>
              </a:rPr>
              <a:t>o</a:t>
            </a:r>
            <a:r>
              <a:rPr sz="1050" spc="-3" dirty="0">
                <a:solidFill>
                  <a:srgbClr val="DD1144"/>
                </a:solidFill>
                <a:latin typeface="Calibri"/>
                <a:cs typeface="Calibri"/>
              </a:rPr>
              <a:t>(</a:t>
            </a:r>
            <a:r>
              <a:rPr sz="1050" dirty="0">
                <a:solidFill>
                  <a:srgbClr val="DD1144"/>
                </a:solidFill>
                <a:latin typeface="Calibri"/>
                <a:cs typeface="Calibri"/>
              </a:rPr>
              <a:t>)</a:t>
            </a:r>
            <a:r>
              <a:rPr sz="1050" spc="-11" dirty="0">
                <a:solidFill>
                  <a:srgbClr val="DD1144"/>
                </a:solidFill>
                <a:latin typeface="Calibri"/>
                <a:cs typeface="Calibri"/>
              </a:rPr>
              <a:t> 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DD1144"/>
                </a:solidFill>
                <a:latin typeface="Calibri"/>
                <a:cs typeface="Calibri"/>
              </a:rPr>
              <a:t>n</a:t>
            </a:r>
            <a:r>
              <a:rPr sz="1050" spc="-11" dirty="0">
                <a:solidFill>
                  <a:srgbClr val="DD1144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DD1144"/>
                </a:solidFill>
                <a:latin typeface="Calibri"/>
                <a:cs typeface="Calibri"/>
              </a:rPr>
              <a:t>w</a:t>
            </a:r>
            <a:r>
              <a:rPr sz="1050" spc="7" dirty="0">
                <a:solidFill>
                  <a:srgbClr val="DD1144"/>
                </a:solidFill>
                <a:latin typeface="Calibri"/>
                <a:cs typeface="Calibri"/>
              </a:rPr>
              <a:t> </a:t>
            </a:r>
            <a:r>
              <a:rPr sz="1050" spc="3" dirty="0">
                <a:solidFill>
                  <a:srgbClr val="DD1144"/>
                </a:solidFill>
                <a:latin typeface="Calibri"/>
                <a:cs typeface="Calibri"/>
              </a:rPr>
              <a:t>B</a:t>
            </a:r>
            <a:r>
              <a:rPr sz="1050" dirty="0">
                <a:solidFill>
                  <a:srgbClr val="DD1144"/>
                </a:solidFill>
                <a:latin typeface="Calibri"/>
                <a:cs typeface="Calibri"/>
              </a:rPr>
              <a:t>ar()</a:t>
            </a:r>
            <a:r>
              <a:rPr sz="1050" spc="-7" dirty="0">
                <a:solidFill>
                  <a:srgbClr val="DD1144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R 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w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an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u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se t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 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ring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 d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p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d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y</a:t>
            </a:r>
            <a:r>
              <a:rPr sz="1050" spc="29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inj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ec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tion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 i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s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ti</a:t>
            </a:r>
            <a:r>
              <a:rPr sz="1050" spc="-11" dirty="0">
                <a:solidFill>
                  <a:srgbClr val="333333"/>
                </a:solidFill>
                <a:latin typeface="Calibri"/>
                <a:cs typeface="Calibri"/>
              </a:rPr>
              <a:t>at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spc="22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ese classes</a:t>
            </a:r>
            <a:r>
              <a:rPr sz="1050" spc="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n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d s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e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spc="3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spc="-7" dirty="0">
                <a:solidFill>
                  <a:srgbClr val="333333"/>
                </a:solidFill>
                <a:latin typeface="Calibri"/>
                <a:cs typeface="Calibri"/>
              </a:rPr>
              <a:t>h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e p</a:t>
            </a:r>
            <a:r>
              <a:rPr sz="1050" spc="-19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oper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t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ies</a:t>
            </a:r>
            <a:r>
              <a:rPr sz="1050" spc="7" dirty="0">
                <a:solidFill>
                  <a:srgbClr val="333333"/>
                </a:solidFill>
                <a:latin typeface="Calibri"/>
                <a:cs typeface="Calibri"/>
              </a:rPr>
              <a:t> 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a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c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o</a:t>
            </a:r>
            <a:r>
              <a:rPr sz="1050" spc="-14" dirty="0">
                <a:solidFill>
                  <a:srgbClr val="333333"/>
                </a:solidFill>
                <a:latin typeface="Calibri"/>
                <a:cs typeface="Calibri"/>
              </a:rPr>
              <a:t>r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d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in</a:t>
            </a:r>
            <a:r>
              <a:rPr sz="1050" spc="-3" dirty="0">
                <a:solidFill>
                  <a:srgbClr val="333333"/>
                </a:solidFill>
                <a:latin typeface="Calibri"/>
                <a:cs typeface="Calibri"/>
              </a:rPr>
              <a:t>g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l</a:t>
            </a:r>
            <a:r>
              <a:rPr sz="1050" spc="-71" dirty="0">
                <a:solidFill>
                  <a:srgbClr val="333333"/>
                </a:solidFill>
                <a:latin typeface="Calibri"/>
                <a:cs typeface="Calibri"/>
              </a:rPr>
              <a:t>y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.</a:t>
            </a:r>
            <a:endParaRPr sz="105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035040" y="2562607"/>
            <a:ext cx="2025396" cy="230885"/>
          </a:xfrm>
          <a:custGeom>
            <a:avLst/>
            <a:gdLst/>
            <a:ahLst/>
            <a:cxnLst/>
            <a:rect l="l" t="t" r="r" b="b"/>
            <a:pathLst>
              <a:path w="2700528" h="307847">
                <a:moveTo>
                  <a:pt x="0" y="307847"/>
                </a:moveTo>
                <a:lnTo>
                  <a:pt x="2700528" y="307847"/>
                </a:lnTo>
                <a:lnTo>
                  <a:pt x="2700528" y="0"/>
                </a:lnTo>
                <a:lnTo>
                  <a:pt x="0" y="0"/>
                </a:lnTo>
                <a:lnTo>
                  <a:pt x="0" y="3078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5725287" y="2640330"/>
            <a:ext cx="310229" cy="57150"/>
          </a:xfrm>
          <a:custGeom>
            <a:avLst/>
            <a:gdLst/>
            <a:ahLst/>
            <a:cxnLst/>
            <a:rect l="l" t="t" r="r" b="b"/>
            <a:pathLst>
              <a:path w="413638" h="76200">
                <a:moveTo>
                  <a:pt x="350138" y="44450"/>
                </a:moveTo>
                <a:lnTo>
                  <a:pt x="337438" y="44450"/>
                </a:lnTo>
                <a:lnTo>
                  <a:pt x="337438" y="76200"/>
                </a:lnTo>
                <a:lnTo>
                  <a:pt x="413638" y="38100"/>
                </a:lnTo>
                <a:lnTo>
                  <a:pt x="350138" y="44450"/>
                </a:lnTo>
                <a:close/>
              </a:path>
              <a:path w="413638" h="76200">
                <a:moveTo>
                  <a:pt x="350138" y="31750"/>
                </a:moveTo>
                <a:lnTo>
                  <a:pt x="337438" y="0"/>
                </a:lnTo>
                <a:lnTo>
                  <a:pt x="337438" y="31750"/>
                </a:lnTo>
                <a:lnTo>
                  <a:pt x="350138" y="31750"/>
                </a:lnTo>
                <a:close/>
              </a:path>
              <a:path w="413638" h="76200">
                <a:moveTo>
                  <a:pt x="0" y="31750"/>
                </a:moveTo>
                <a:lnTo>
                  <a:pt x="0" y="44450"/>
                </a:lnTo>
                <a:lnTo>
                  <a:pt x="350138" y="44450"/>
                </a:lnTo>
                <a:lnTo>
                  <a:pt x="413638" y="38100"/>
                </a:lnTo>
                <a:lnTo>
                  <a:pt x="337438" y="0"/>
                </a:lnTo>
                <a:lnTo>
                  <a:pt x="35013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035040" y="3012949"/>
            <a:ext cx="2025396" cy="369188"/>
          </a:xfrm>
          <a:custGeom>
            <a:avLst/>
            <a:gdLst/>
            <a:ahLst/>
            <a:cxnLst/>
            <a:rect l="l" t="t" r="r" b="b"/>
            <a:pathLst>
              <a:path w="2700528" h="492251">
                <a:moveTo>
                  <a:pt x="0" y="492251"/>
                </a:moveTo>
                <a:lnTo>
                  <a:pt x="2700528" y="492251"/>
                </a:lnTo>
                <a:lnTo>
                  <a:pt x="2700528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5725287" y="3144393"/>
            <a:ext cx="310229" cy="57150"/>
          </a:xfrm>
          <a:custGeom>
            <a:avLst/>
            <a:gdLst/>
            <a:ahLst/>
            <a:cxnLst/>
            <a:rect l="l" t="t" r="r" b="b"/>
            <a:pathLst>
              <a:path w="413638" h="76200">
                <a:moveTo>
                  <a:pt x="350138" y="44450"/>
                </a:moveTo>
                <a:lnTo>
                  <a:pt x="337438" y="44450"/>
                </a:lnTo>
                <a:lnTo>
                  <a:pt x="337438" y="76200"/>
                </a:lnTo>
                <a:lnTo>
                  <a:pt x="413638" y="38100"/>
                </a:lnTo>
                <a:lnTo>
                  <a:pt x="350138" y="44450"/>
                </a:lnTo>
                <a:close/>
              </a:path>
              <a:path w="413638" h="76200">
                <a:moveTo>
                  <a:pt x="350138" y="31750"/>
                </a:moveTo>
                <a:lnTo>
                  <a:pt x="337438" y="0"/>
                </a:lnTo>
                <a:lnTo>
                  <a:pt x="337438" y="31750"/>
                </a:lnTo>
                <a:lnTo>
                  <a:pt x="350138" y="31750"/>
                </a:lnTo>
                <a:close/>
              </a:path>
              <a:path w="413638" h="76200">
                <a:moveTo>
                  <a:pt x="0" y="31750"/>
                </a:moveTo>
                <a:lnTo>
                  <a:pt x="0" y="44450"/>
                </a:lnTo>
                <a:lnTo>
                  <a:pt x="350138" y="44450"/>
                </a:lnTo>
                <a:lnTo>
                  <a:pt x="413638" y="38100"/>
                </a:lnTo>
                <a:lnTo>
                  <a:pt x="337438" y="0"/>
                </a:lnTo>
                <a:lnTo>
                  <a:pt x="350138" y="31750"/>
                </a:lnTo>
                <a:lnTo>
                  <a:pt x="0" y="31750"/>
                </a:lnTo>
                <a:close/>
              </a:path>
            </a:pathLst>
          </a:custGeom>
          <a:solidFill>
            <a:srgbClr val="6FAC46"/>
          </a:solid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633222" y="1860804"/>
            <a:ext cx="5106924" cy="1963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687704" y="408052"/>
            <a:ext cx="4436746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600" spc="1" dirty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US" sz="3600" spc="1" dirty="0">
                <a:latin typeface="Calibri" panose="020F0502020204030204" pitchFamily="34" charset="0"/>
                <a:cs typeface="Calibri" panose="020F0502020204030204" pitchFamily="34" charset="0"/>
              </a:rPr>
              <a:t> Injection</a:t>
            </a:r>
          </a:p>
          <a:p>
            <a:pPr marL="9525">
              <a:lnSpc>
                <a:spcPts val="3379"/>
              </a:lnSpc>
            </a:pP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706" y="852221"/>
            <a:ext cx="1731644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Example</a:t>
            </a:r>
          </a:p>
          <a:p>
            <a:pPr marL="9525">
              <a:lnSpc>
                <a:spcPts val="2325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5169" y="852221"/>
            <a:ext cx="1029725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endParaRPr sz="2250" dirty="0">
              <a:latin typeface="Calibri Light"/>
              <a:cs typeface="Calibr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10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35040" y="3012949"/>
            <a:ext cx="2025396" cy="36918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40005" rIns="0" bIns="0" rtlCol="0">
            <a:noAutofit/>
          </a:bodyPr>
          <a:lstStyle/>
          <a:p>
            <a:pPr marL="69532">
              <a:lnSpc>
                <a:spcPct val="95825"/>
              </a:lnSpc>
            </a:pPr>
            <a:r>
              <a:rPr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Bar b = new Bar("Arthur",26);</a:t>
            </a:r>
          </a:p>
          <a:p>
            <a:pPr marL="69532">
              <a:lnSpc>
                <a:spcPct val="95825"/>
              </a:lnSpc>
              <a:spcBef>
                <a:spcPts val="188"/>
              </a:spcBef>
            </a:pPr>
            <a:r>
              <a:rPr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b.setFoo(f);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6035040" y="2562606"/>
            <a:ext cx="2025396" cy="230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706" rIns="0" bIns="0" rtlCol="0">
            <a:noAutofit/>
          </a:bodyPr>
          <a:lstStyle/>
          <a:p>
            <a:pPr>
              <a:lnSpc>
                <a:spcPts val="450"/>
              </a:lnSpc>
            </a:pPr>
            <a:endParaRPr sz="450" dirty="0"/>
          </a:p>
          <a:p>
            <a:pPr marL="69532">
              <a:lnSpc>
                <a:spcPct val="95825"/>
              </a:lnSpc>
            </a:pPr>
            <a:r>
              <a:rPr sz="9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/>
                <a:cs typeface="Arial"/>
              </a:rPr>
              <a:t>Foo f = new Foo("Cleopatra");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955674" y="4224529"/>
            <a:ext cx="4571999" cy="392048"/>
          </a:xfrm>
          <a:custGeom>
            <a:avLst/>
            <a:gdLst/>
            <a:ahLst/>
            <a:cxnLst/>
            <a:rect l="l" t="t" r="r" b="b"/>
            <a:pathLst>
              <a:path w="6095999" h="522731">
                <a:moveTo>
                  <a:pt x="0" y="522732"/>
                </a:moveTo>
                <a:lnTo>
                  <a:pt x="6095999" y="522732"/>
                </a:lnTo>
                <a:lnTo>
                  <a:pt x="6095999" y="0"/>
                </a:lnTo>
                <a:lnTo>
                  <a:pt x="0" y="0"/>
                </a:lnTo>
                <a:lnTo>
                  <a:pt x="0" y="522732"/>
                </a:ln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733806" y="1267586"/>
            <a:ext cx="7015734" cy="2807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687704" y="408052"/>
            <a:ext cx="3738245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1" dirty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US" sz="3300" spc="1" dirty="0">
                <a:latin typeface="Calibri" panose="020F0502020204030204" pitchFamily="34" charset="0"/>
                <a:cs typeface="Calibri" panose="020F0502020204030204" pitchFamily="34" charset="0"/>
              </a:rPr>
              <a:t> Injection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706" y="852221"/>
            <a:ext cx="1776094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sz="2250" dirty="0">
                <a:latin typeface="Calibri" panose="020F0502020204030204" pitchFamily="34" charset="0"/>
                <a:cs typeface="Calibri" panose="020F0502020204030204" pitchFamily="34" charset="0"/>
              </a:rPr>
              <a:t> Example</a:t>
            </a:r>
            <a:endParaRPr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55674" y="4224529"/>
            <a:ext cx="4571999" cy="392048"/>
          </a:xfrm>
          <a:prstGeom prst="rect">
            <a:avLst/>
          </a:prstGeom>
        </p:spPr>
        <p:txBody>
          <a:bodyPr wrap="square" lIns="0" tIns="39528" rIns="0" bIns="0" rtlCol="0">
            <a:noAutofit/>
          </a:bodyPr>
          <a:lstStyle/>
          <a:p>
            <a:pPr marL="677608" marR="46940" indent="-608075">
              <a:lnSpc>
                <a:spcPct val="100041"/>
              </a:lnSpc>
            </a:pPr>
            <a:r>
              <a:rPr sz="1050" spc="-2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Spring's ClassPathXmlApplicationContext is the commonly used object that hold the information of all the beans that it instantiates.</a:t>
            </a:r>
            <a:endParaRPr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5525589" y="1940921"/>
            <a:ext cx="3500847" cy="19463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274319" y="408052"/>
            <a:ext cx="3750945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1" dirty="0">
                <a:latin typeface="Calibri" panose="020F0502020204030204" pitchFamily="34" charset="0"/>
                <a:cs typeface="Calibri" panose="020F0502020204030204" pitchFamily="34" charset="0"/>
              </a:rPr>
              <a:t>Dependency</a:t>
            </a:r>
            <a:r>
              <a:rPr lang="en-US" sz="3300" spc="1" dirty="0">
                <a:latin typeface="Calibri" panose="020F0502020204030204" pitchFamily="34" charset="0"/>
                <a:cs typeface="Calibri" panose="020F0502020204030204" pitchFamily="34" charset="0"/>
              </a:rPr>
              <a:t> Injection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4319" y="846582"/>
            <a:ext cx="1617341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spc="2" dirty="0">
                <a:latin typeface="Calibri" panose="020F0502020204030204" pitchFamily="34" charset="0"/>
                <a:cs typeface="Calibri" panose="020F0502020204030204" pitchFamily="34" charset="0"/>
              </a:rPr>
              <a:t>Bean</a:t>
            </a:r>
            <a:r>
              <a:rPr lang="en-US" sz="2250" spc="2" dirty="0">
                <a:latin typeface="Calibri" panose="020F0502020204030204" pitchFamily="34" charset="0"/>
                <a:cs typeface="Calibri" panose="020F0502020204030204" pitchFamily="34" charset="0"/>
              </a:rPr>
              <a:t> Scopes</a:t>
            </a:r>
            <a:endParaRPr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12</a:t>
            </a:r>
            <a:endParaRPr sz="900">
              <a:latin typeface="Calibri"/>
              <a:cs typeface="Calibri"/>
            </a:endParaRPr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6CCE8FA3-AF1D-4432-A80B-EDB929567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3674166"/>
              </p:ext>
            </p:extLst>
          </p:nvPr>
        </p:nvGraphicFramePr>
        <p:xfrm>
          <a:off x="293914" y="1285112"/>
          <a:ext cx="5146766" cy="325798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307656">
                  <a:extLst>
                    <a:ext uri="{9D8B030D-6E8A-4147-A177-3AD203B41FA5}">
                      <a16:colId xmlns:a16="http://schemas.microsoft.com/office/drawing/2014/main" val="367577121"/>
                    </a:ext>
                  </a:extLst>
                </a:gridCol>
                <a:gridCol w="3839110">
                  <a:extLst>
                    <a:ext uri="{9D8B030D-6E8A-4147-A177-3AD203B41FA5}">
                      <a16:colId xmlns:a16="http://schemas.microsoft.com/office/drawing/2014/main" val="2797695523"/>
                    </a:ext>
                  </a:extLst>
                </a:gridCol>
              </a:tblGrid>
              <a:tr h="360353">
                <a:tc>
                  <a:txBody>
                    <a:bodyPr/>
                    <a:lstStyle/>
                    <a:p>
                      <a:r>
                        <a:rPr lang="en-IN" sz="1200" b="1" dirty="0"/>
                        <a:t>Scope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200" b="1" dirty="0"/>
                        <a:t>Description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4394805"/>
                  </a:ext>
                </a:extLst>
              </a:tr>
              <a:tr h="4886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heavy" spc="-1" dirty="0"/>
                        <a:t>Singleton</a:t>
                      </a:r>
                      <a:endParaRPr lang="en-IN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This scopes the bean definition to a single instance per Spring IoC container (default).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5513155"/>
                  </a:ext>
                </a:extLst>
              </a:tr>
              <a:tr h="4886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heavy" kern="1200" spc="-1" dirty="0">
                          <a:solidFill>
                            <a:schemeClr val="dk1"/>
                          </a:solidFill>
                        </a:rPr>
                        <a:t>Prototype</a:t>
                      </a:r>
                      <a:endParaRPr lang="en-IN" sz="1200" u="heavy" kern="1200" spc="-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This scopes a single bean definition to have any number of object instances.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8896625"/>
                  </a:ext>
                </a:extLst>
              </a:tr>
              <a:tr h="4886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heavy" kern="1200" spc="-1" dirty="0">
                          <a:solidFill>
                            <a:schemeClr val="dk1"/>
                          </a:solidFill>
                        </a:rPr>
                        <a:t>Request</a:t>
                      </a:r>
                      <a:endParaRPr lang="en-IN" sz="1200" u="heavy" kern="1200" spc="-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This scopes a bean definition to an HTTP request. Only valid in the context of a web-aware Spring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ApplicationContext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236628"/>
                  </a:ext>
                </a:extLst>
              </a:tr>
              <a:tr h="4886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heavy" kern="1200" spc="-1" dirty="0">
                          <a:solidFill>
                            <a:schemeClr val="dk1"/>
                          </a:solidFill>
                        </a:rPr>
                        <a:t>Session</a:t>
                      </a:r>
                      <a:endParaRPr lang="en-IN" sz="1200" u="heavy" kern="1200" spc="-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This scopes a bean definition to an HTTP session. Only valid in the context of a web-aware Spring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ApplicationContext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944727"/>
                  </a:ext>
                </a:extLst>
              </a:tr>
              <a:tr h="488697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u="heavy" kern="1200" spc="-1" dirty="0">
                          <a:solidFill>
                            <a:schemeClr val="dk1"/>
                          </a:solidFill>
                        </a:rPr>
                        <a:t>Global-Session</a:t>
                      </a:r>
                      <a:endParaRPr lang="en-IN" sz="1200" u="heavy" kern="1200" spc="-1" dirty="0">
                        <a:solidFill>
                          <a:schemeClr val="dk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This scopes a bean definition to a global HTTP session. Only valid in the context of a web-aware Spring </a:t>
                      </a:r>
                      <a:r>
                        <a:rPr lang="en-US" sz="1200" b="0" kern="1200" dirty="0" err="1">
                          <a:solidFill>
                            <a:schemeClr val="dk1"/>
                          </a:solidFill>
                          <a:effectLst/>
                        </a:rPr>
                        <a:t>ApplicationContext</a:t>
                      </a:r>
                      <a:r>
                        <a:rPr lang="en-US" sz="1200" b="0" kern="1200" dirty="0">
                          <a:solidFill>
                            <a:schemeClr val="dk1"/>
                          </a:solidFill>
                          <a:effectLst/>
                        </a:rPr>
                        <a:t>.</a:t>
                      </a:r>
                      <a:endParaRPr lang="en-I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10199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5320665" y="2614041"/>
            <a:ext cx="2492883" cy="2085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1" name="object 11"/>
          <p:cNvSpPr txBox="1"/>
          <p:nvPr/>
        </p:nvSpPr>
        <p:spPr>
          <a:xfrm>
            <a:off x="687706" y="408052"/>
            <a:ext cx="7027544" cy="749198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600" spc="-8" dirty="0">
                <a:latin typeface="Calibri" panose="020F0502020204030204" pitchFamily="34" charset="0"/>
                <a:cs typeface="Calibri" panose="020F0502020204030204" pitchFamily="34" charset="0"/>
              </a:rPr>
              <a:t>Aspect Oriented Programming (AOP)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62922">
              <a:lnSpc>
                <a:spcPts val="2445"/>
              </a:lnSpc>
            </a:pPr>
            <a:r>
              <a:rPr sz="2250" spc="-2" dirty="0">
                <a:latin typeface="Calibri" panose="020F0502020204030204" pitchFamily="34" charset="0"/>
                <a:cs typeface="Calibri" panose="020F0502020204030204" pitchFamily="34" charset="0"/>
              </a:rPr>
              <a:t>Introduction to Concept</a:t>
            </a:r>
            <a:endParaRPr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87706" y="1364453"/>
            <a:ext cx="7495886" cy="1001172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295275" marR="32333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r>
              <a:rPr spc="-3" dirty="0">
                <a:latin typeface="Calibri" panose="020F0502020204030204" pitchFamily="34" charset="0"/>
                <a:cs typeface="Calibri" panose="020F0502020204030204" pitchFamily="34" charset="0"/>
              </a:rPr>
              <a:t>AOP entails breaking down program logic into distinct parts called </a:t>
            </a:r>
            <a:r>
              <a:rPr b="1" spc="-3" dirty="0">
                <a:latin typeface="Calibri" panose="020F0502020204030204" pitchFamily="34" charset="0"/>
                <a:cs typeface="Calibri" panose="020F0502020204030204" pitchFamily="34" charset="0"/>
              </a:rPr>
              <a:t>concerns</a:t>
            </a:r>
            <a:r>
              <a:rPr spc="-3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275" indent="-285750" algn="just">
              <a:lnSpc>
                <a:spcPts val="2237"/>
              </a:lnSpc>
              <a:spcBef>
                <a:spcPts val="556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spc="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functio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 t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spc="-14"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span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multiple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spc="-19"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ts </a:t>
            </a:r>
            <a:r>
              <a:rPr spc="-11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spc="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an appli</a:t>
            </a:r>
            <a:r>
              <a:rPr spc="-14" dirty="0">
                <a:latin typeface="Calibri" panose="020F0502020204030204" pitchFamily="34" charset="0"/>
                <a:cs typeface="Calibri" panose="020F0502020204030204" pitchFamily="34" charset="0"/>
              </a:rPr>
              <a:t>ca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ti</a:t>
            </a:r>
            <a:r>
              <a:rPr spc="-3" dirty="0"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spc="-1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spc="-26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e </a:t>
            </a:r>
            <a:r>
              <a:rPr spc="-14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alled</a:t>
            </a:r>
            <a:r>
              <a:rPr spc="-7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b="1" spc="-19" dirty="0"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os</a:t>
            </a:r>
            <a:r>
              <a:rPr b="1" spc="7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b="1" spc="-3" dirty="0"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cu</a:t>
            </a:r>
            <a:r>
              <a:rPr b="1" spc="-22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b="1" spc="-7" dirty="0"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b="1" dirty="0">
                <a:latin typeface="Calibri" panose="020F0502020204030204" pitchFamily="34" charset="0"/>
                <a:cs typeface="Calibri" panose="020F0502020204030204" pitchFamily="34" charset="0"/>
              </a:rPr>
              <a:t>ng </a:t>
            </a:r>
            <a:r>
              <a:rPr b="1" spc="-3" dirty="0">
                <a:latin typeface="Calibri" panose="020F0502020204030204" pitchFamily="34" charset="0"/>
                <a:cs typeface="Calibri" panose="020F0502020204030204" pitchFamily="34" charset="0"/>
              </a:rPr>
              <a:t>concerns </a:t>
            </a:r>
            <a:r>
              <a:rPr spc="-3" dirty="0">
                <a:latin typeface="Calibri" panose="020F0502020204030204" pitchFamily="34" charset="0"/>
                <a:cs typeface="Calibri" panose="020F0502020204030204" pitchFamily="34" charset="0"/>
              </a:rPr>
              <a:t>and these cross-cutting concerns are conceptually separate from the </a:t>
            </a:r>
            <a:r>
              <a:rPr spc="-1" dirty="0">
                <a:latin typeface="Calibri" panose="020F0502020204030204" pitchFamily="34" charset="0"/>
                <a:cs typeface="Calibri" panose="020F0502020204030204" pitchFamily="34" charset="0"/>
              </a:rPr>
              <a:t>application's business logic.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7706" y="2571750"/>
            <a:ext cx="4347617" cy="562032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313563" indent="-285750">
              <a:lnSpc>
                <a:spcPts val="1875"/>
              </a:lnSpc>
              <a:buFont typeface="Arial" panose="020B0604020202020204" pitchFamily="34" charset="0"/>
              <a:buChar char="•"/>
            </a:pPr>
            <a:r>
              <a:rPr spc="-5" dirty="0">
                <a:latin typeface="Calibri" panose="020F0502020204030204" pitchFamily="34" charset="0"/>
                <a:cs typeface="Calibri" panose="020F0502020204030204" pitchFamily="34" charset="0"/>
              </a:rPr>
              <a:t>AOP is like triggers in programming</a:t>
            </a:r>
            <a:r>
              <a:rPr lang="en-US" spc="-5" dirty="0">
                <a:latin typeface="Calibri" panose="020F0502020204030204" pitchFamily="34" charset="0"/>
                <a:cs typeface="Calibri" panose="020F0502020204030204" pitchFamily="34" charset="0"/>
              </a:rPr>
              <a:t> languages </a:t>
            </a:r>
            <a:r>
              <a:rPr spc="-9" dirty="0">
                <a:latin typeface="Calibri" panose="020F0502020204030204" pitchFamily="34" charset="0"/>
                <a:cs typeface="Calibri" panose="020F0502020204030204" pitchFamily="34" charset="0"/>
              </a:rPr>
              <a:t>such as Perl, .NET, Java and others.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706" y="3305556"/>
            <a:ext cx="3076241" cy="228219"/>
          </a:xfrm>
          <a:prstGeom prst="rect">
            <a:avLst/>
          </a:prstGeom>
        </p:spPr>
        <p:txBody>
          <a:bodyPr wrap="square" lIns="0" tIns="10930" rIns="0" bIns="0" rtlCol="0">
            <a:noAutofit/>
          </a:bodyPr>
          <a:lstStyle/>
          <a:p>
            <a:pPr marL="9525">
              <a:lnSpc>
                <a:spcPts val="1721"/>
              </a:lnSpc>
            </a:pPr>
            <a:r>
              <a:rPr sz="1650" spc="-6" dirty="0">
                <a:latin typeface="Calibri" panose="020F0502020204030204" pitchFamily="34" charset="0"/>
                <a:cs typeface="Calibri" panose="020F0502020204030204" pitchFamily="34" charset="0"/>
              </a:rPr>
              <a:t>Examples of cross-cutting concerns:</a:t>
            </a:r>
            <a:endParaRPr sz="16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1746" y="3533775"/>
            <a:ext cx="1540954" cy="974846"/>
          </a:xfrm>
          <a:prstGeom prst="rect">
            <a:avLst/>
          </a:prstGeom>
        </p:spPr>
        <p:txBody>
          <a:bodyPr wrap="square" lIns="0" tIns="10930" rIns="0" bIns="0" rtlCol="0">
            <a:noAutofit/>
          </a:bodyPr>
          <a:lstStyle/>
          <a:p>
            <a:pPr marL="295275" marR="31409" indent="-285750">
              <a:lnSpc>
                <a:spcPts val="1721"/>
              </a:lnSpc>
              <a:buFont typeface="Arial" panose="020B0604020202020204" pitchFamily="34" charset="0"/>
              <a:buChar char="•"/>
            </a:pPr>
            <a:r>
              <a:rPr spc="2" dirty="0">
                <a:latin typeface="Calibri" panose="020F0502020204030204" pitchFamily="34" charset="0"/>
                <a:cs typeface="Calibri" panose="020F0502020204030204" pitchFamily="34" charset="0"/>
              </a:rPr>
              <a:t>Logging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275" marR="31409" indent="-285750">
              <a:lnSpc>
                <a:spcPts val="1961"/>
              </a:lnSpc>
              <a:spcBef>
                <a:spcPts val="12"/>
              </a:spcBef>
              <a:buFont typeface="Arial" panose="020B0604020202020204" pitchFamily="34" charset="0"/>
              <a:buChar char="•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Security</a:t>
            </a:r>
          </a:p>
          <a:p>
            <a:pPr marL="295275" indent="-285750">
              <a:lnSpc>
                <a:spcPts val="1954"/>
              </a:lnSpc>
              <a:buFont typeface="Arial" panose="020B0604020202020204" pitchFamily="34" charset="0"/>
              <a:buChar char="•"/>
            </a:pPr>
            <a:r>
              <a:rPr spc="-12" dirty="0">
                <a:latin typeface="Calibri" panose="020F0502020204030204" pitchFamily="34" charset="0"/>
                <a:cs typeface="Calibri" panose="020F0502020204030204" pitchFamily="34" charset="0"/>
              </a:rPr>
              <a:t>Transaction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5275" marR="31409" indent="-285750">
              <a:lnSpc>
                <a:spcPts val="1965"/>
              </a:lnSpc>
              <a:buFont typeface="Arial" panose="020B0604020202020204" pitchFamily="34" charset="0"/>
              <a:buChar char="•"/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Caching</a:t>
            </a: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13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687705" y="408052"/>
            <a:ext cx="6238249" cy="749198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7" dirty="0">
                <a:latin typeface="Calibri" panose="020F0502020204030204" pitchFamily="34" charset="0"/>
                <a:cs typeface="Calibri" panose="020F0502020204030204" pitchFamily="34" charset="0"/>
              </a:rPr>
              <a:t>Aspect Oriented Programming (AOP)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62922">
              <a:lnSpc>
                <a:spcPts val="2445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Spring AOP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867159" y="1371077"/>
            <a:ext cx="7395413" cy="816418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295275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r>
              <a:rPr spc="-5" dirty="0">
                <a:latin typeface="Calibri"/>
                <a:cs typeface="Calibri"/>
              </a:rPr>
              <a:t>Spring AOP module provides interceptors to intercept an application, for</a:t>
            </a:r>
            <a:r>
              <a:rPr lang="en-US" spc="-5" dirty="0">
                <a:latin typeface="Calibri"/>
                <a:cs typeface="Calibri"/>
              </a:rPr>
              <a:t> example, when a method is executed, you can add extra functionality before or after the method execution.</a:t>
            </a:r>
          </a:p>
          <a:p>
            <a:pPr marL="295275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endParaRPr lang="en-US" spc="-5" dirty="0">
              <a:latin typeface="Calibri"/>
              <a:cs typeface="Calibri"/>
            </a:endParaRPr>
          </a:p>
          <a:p>
            <a:pPr marL="295275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endParaRPr dirty="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67159" y="1642991"/>
            <a:ext cx="7308034" cy="494823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9525">
              <a:lnSpc>
                <a:spcPts val="1875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294746" y="2375297"/>
            <a:ext cx="3058053" cy="247650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9525">
              <a:lnSpc>
                <a:spcPts val="1875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7159" y="2269759"/>
            <a:ext cx="7395413" cy="1007416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295275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r>
              <a:rPr spc="-5" dirty="0">
                <a:latin typeface="Calibri"/>
                <a:cs typeface="Calibri"/>
              </a:rPr>
              <a:t>Spring AOP's approach to AOP differs from that of most other AOP frameworks.</a:t>
            </a:r>
            <a:r>
              <a:rPr lang="en-US" spc="-5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The aim is to provide a close integration between AOP implementation and</a:t>
            </a:r>
            <a:r>
              <a:rPr lang="en-US" spc="-4" dirty="0">
                <a:latin typeface="Calibri"/>
                <a:cs typeface="Calibri"/>
              </a:rPr>
              <a:t> Spring IoC, not to provide the most complete AOP implementation.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7159" y="3373570"/>
            <a:ext cx="7308035" cy="1007416"/>
          </a:xfrm>
          <a:prstGeom prst="rect">
            <a:avLst/>
          </a:prstGeom>
        </p:spPr>
        <p:txBody>
          <a:bodyPr wrap="square" lIns="0" tIns="11906" rIns="0" bIns="0" rtlCol="0">
            <a:noAutofit/>
          </a:bodyPr>
          <a:lstStyle/>
          <a:p>
            <a:pPr marL="295275" indent="-285750" algn="just">
              <a:lnSpc>
                <a:spcPts val="1875"/>
              </a:lnSpc>
              <a:buFont typeface="Arial" panose="020B0604020202020204" pitchFamily="34" charset="0"/>
              <a:buChar char="•"/>
            </a:pPr>
            <a:r>
              <a:rPr dirty="0">
                <a:latin typeface="Calibri"/>
                <a:cs typeface="Calibri"/>
              </a:rPr>
              <a:t>Spring</a:t>
            </a:r>
            <a:r>
              <a:rPr lang="en-US" dirty="0">
                <a:latin typeface="Calibri"/>
                <a:cs typeface="Calibri"/>
              </a:rPr>
              <a:t> Framework's AOP functionality is normally used in conjunction with the </a:t>
            </a:r>
            <a:r>
              <a:rPr dirty="0">
                <a:latin typeface="Calibri"/>
                <a:cs typeface="Calibri"/>
              </a:rPr>
              <a:t>Spring</a:t>
            </a:r>
            <a:r>
              <a:rPr lang="en-US" dirty="0">
                <a:latin typeface="Calibri"/>
                <a:cs typeface="Calibri"/>
              </a:rPr>
              <a:t> IoC container. Aspects are configured using normal bean definition syntax.</a:t>
            </a:r>
          </a:p>
          <a:p>
            <a:pPr marL="295275" indent="-285750" algn="just">
              <a:lnSpc>
                <a:spcPts val="1943"/>
              </a:lnSpc>
              <a:spcBef>
                <a:spcPts val="3"/>
              </a:spcBef>
              <a:buFont typeface="Arial" panose="020B0604020202020204" pitchFamily="34" charset="0"/>
              <a:buChar char="•"/>
            </a:pPr>
            <a:endParaRPr dirty="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14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687706" y="408052"/>
            <a:ext cx="281055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3" dirty="0">
                <a:latin typeface="Calibri" panose="020F0502020204030204" pitchFamily="34" charset="0"/>
                <a:cs typeface="Calibri" panose="020F0502020204030204" pitchFamily="34" charset="0"/>
              </a:rPr>
              <a:t>Aspect Oriented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11232" y="408052"/>
            <a:ext cx="234956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3" dirty="0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4169" y="408052"/>
            <a:ext cx="1045424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7" dirty="0">
                <a:latin typeface="Calibri" panose="020F0502020204030204" pitchFamily="34" charset="0"/>
                <a:cs typeface="Calibri" panose="020F0502020204030204" pitchFamily="34" charset="0"/>
              </a:rPr>
              <a:t>(AOP)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7706" y="852221"/>
            <a:ext cx="654011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194682" y="852932"/>
            <a:ext cx="1029725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pc="-6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15</a:t>
            </a:r>
            <a:endParaRPr sz="900">
              <a:latin typeface="Calibri"/>
              <a:cs typeface="Calibri"/>
            </a:endParaRPr>
          </a:p>
        </p:txBody>
      </p:sp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60CA4CC4-0FCC-4330-A1E3-32276CE18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58" y="1365789"/>
            <a:ext cx="6312377" cy="31236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687706" y="408052"/>
            <a:ext cx="281055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3" dirty="0">
                <a:latin typeface="Calibri Light"/>
                <a:cs typeface="Calibri Light"/>
              </a:rPr>
              <a:t>Aspect Oriented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511232" y="408052"/>
            <a:ext cx="234956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3" dirty="0">
                <a:latin typeface="Calibri Light"/>
                <a:cs typeface="Calibri Light"/>
              </a:rPr>
              <a:t>Programming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4169" y="408052"/>
            <a:ext cx="1045424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7" dirty="0">
                <a:latin typeface="Calibri Light"/>
                <a:cs typeface="Calibri Light"/>
              </a:rPr>
              <a:t>(AOP)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7706" y="852221"/>
            <a:ext cx="654011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dirty="0">
                <a:latin typeface="Calibri Light"/>
                <a:cs typeface="Calibri Light"/>
              </a:rPr>
              <a:t>Code</a:t>
            </a:r>
            <a:endParaRPr sz="2250">
              <a:latin typeface="Calibri Light"/>
              <a:cs typeface="Calibri 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5169" y="852221"/>
            <a:ext cx="1029725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spc="-6" dirty="0">
                <a:latin typeface="Calibri Light"/>
                <a:cs typeface="Calibri Light"/>
              </a:rPr>
              <a:t>Example</a:t>
            </a:r>
            <a:endParaRPr sz="2250">
              <a:latin typeface="Calibri Light"/>
              <a:cs typeface="Calibr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28837" y="1905411"/>
            <a:ext cx="85915" cy="392811"/>
          </a:xfrm>
          <a:prstGeom prst="rect">
            <a:avLst/>
          </a:prstGeom>
        </p:spPr>
        <p:txBody>
          <a:bodyPr wrap="square" lIns="0" tIns="7310" rIns="0" bIns="0" rtlCol="0">
            <a:noAutofit/>
          </a:bodyPr>
          <a:lstStyle/>
          <a:p>
            <a:pPr marL="9525">
              <a:lnSpc>
                <a:spcPts val="1151"/>
              </a:lnSpc>
            </a:pPr>
            <a:r>
              <a:rPr sz="105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  <a:p>
            <a:pPr marL="9525">
              <a:lnSpc>
                <a:spcPct val="95825"/>
              </a:lnSpc>
              <a:spcBef>
                <a:spcPts val="625"/>
              </a:spcBef>
            </a:pPr>
            <a:r>
              <a:rPr sz="105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00287" y="1913477"/>
            <a:ext cx="2585228" cy="1831181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7167" rIns="0" bIns="0" rtlCol="0">
            <a:noAutofit/>
          </a:bodyPr>
          <a:lstStyle/>
          <a:p>
            <a:pPr marL="9525" marR="14892">
              <a:lnSpc>
                <a:spcPts val="1129"/>
              </a:lnSpc>
            </a:pPr>
            <a:r>
              <a:rPr sz="1050" b="1" spc="-4" dirty="0">
                <a:latin typeface="Calibri"/>
                <a:cs typeface="Calibri"/>
                <a:hlinkClick r:id="rId2"/>
              </a:rPr>
              <a:t>@Before</a:t>
            </a:r>
            <a:r>
              <a:rPr sz="1050" b="1" spc="-4" dirty="0">
                <a:latin typeface="Calibri"/>
                <a:cs typeface="Calibri"/>
              </a:rPr>
              <a:t> </a:t>
            </a:r>
            <a:r>
              <a:rPr sz="1050" spc="-4" dirty="0">
                <a:latin typeface="Calibri"/>
                <a:cs typeface="Calibri"/>
              </a:rPr>
              <a:t>– Run before the method execution</a:t>
            </a:r>
            <a:endParaRPr sz="1050" dirty="0">
              <a:latin typeface="Calibri"/>
              <a:cs typeface="Calibri"/>
            </a:endParaRPr>
          </a:p>
          <a:p>
            <a:pPr marL="9525" marR="246145">
              <a:lnSpc>
                <a:spcPts val="1133"/>
              </a:lnSpc>
              <a:spcBef>
                <a:spcPts val="722"/>
              </a:spcBef>
            </a:pPr>
            <a:r>
              <a:rPr sz="1050" b="1" dirty="0">
                <a:latin typeface="Calibri"/>
                <a:cs typeface="Calibri"/>
                <a:hlinkClick r:id="rId3"/>
              </a:rPr>
              <a:t>@Af</a:t>
            </a:r>
            <a:r>
              <a:rPr sz="1050" b="1" spc="-7" dirty="0">
                <a:latin typeface="Calibri"/>
                <a:cs typeface="Calibri"/>
                <a:hlinkClick r:id="rId3"/>
              </a:rPr>
              <a:t>t</a:t>
            </a:r>
            <a:r>
              <a:rPr sz="1050" b="1" dirty="0">
                <a:latin typeface="Calibri"/>
                <a:cs typeface="Calibri"/>
                <a:hlinkClick r:id="rId3"/>
              </a:rPr>
              <a:t>er</a:t>
            </a:r>
            <a:r>
              <a:rPr sz="1050" b="1" spc="-14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–</a:t>
            </a:r>
            <a:r>
              <a:rPr sz="1050" spc="-3" dirty="0">
                <a:latin typeface="Calibri"/>
                <a:cs typeface="Calibri"/>
              </a:rPr>
              <a:t> </a:t>
            </a:r>
            <a:r>
              <a:rPr sz="1050" spc="3" dirty="0">
                <a:latin typeface="Calibri"/>
                <a:cs typeface="Calibri"/>
              </a:rPr>
              <a:t>R</a:t>
            </a:r>
            <a:r>
              <a:rPr sz="1050" spc="-3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n </a:t>
            </a:r>
            <a:r>
              <a:rPr sz="1050" spc="-11" dirty="0">
                <a:latin typeface="Calibri"/>
                <a:cs typeface="Calibri"/>
              </a:rPr>
              <a:t>a</a:t>
            </a:r>
            <a:r>
              <a:rPr sz="1050" dirty="0">
                <a:latin typeface="Calibri"/>
                <a:cs typeface="Calibri"/>
              </a:rPr>
              <a:t>f</a:t>
            </a:r>
            <a:r>
              <a:rPr sz="1050" spc="-7" dirty="0">
                <a:latin typeface="Calibri"/>
                <a:cs typeface="Calibri"/>
              </a:rPr>
              <a:t>t</a:t>
            </a:r>
            <a:r>
              <a:rPr sz="1050" dirty="0">
                <a:latin typeface="Calibri"/>
                <a:cs typeface="Calibri"/>
              </a:rPr>
              <a:t>er</a:t>
            </a:r>
            <a:r>
              <a:rPr sz="1050" spc="-3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7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e m</a:t>
            </a:r>
            <a:r>
              <a:rPr sz="1050" spc="-11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7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od</a:t>
            </a:r>
            <a:r>
              <a:rPr sz="1050" spc="11" dirty="0">
                <a:latin typeface="Calibri"/>
                <a:cs typeface="Calibri"/>
              </a:rPr>
              <a:t> </a:t>
            </a:r>
            <a:r>
              <a:rPr sz="1050" spc="-14" dirty="0">
                <a:latin typeface="Calibri"/>
                <a:cs typeface="Calibri"/>
              </a:rPr>
              <a:t>r</a:t>
            </a:r>
            <a:r>
              <a:rPr sz="1050" spc="-11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7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rn</a:t>
            </a:r>
            <a:r>
              <a:rPr sz="1050" spc="-3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d</a:t>
            </a:r>
            <a:r>
              <a:rPr sz="1050" spc="18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 </a:t>
            </a:r>
            <a:r>
              <a:rPr sz="1050" spc="-14" dirty="0">
                <a:latin typeface="Calibri"/>
                <a:cs typeface="Calibri"/>
              </a:rPr>
              <a:t>r</a:t>
            </a:r>
            <a:r>
              <a:rPr sz="1050" dirty="0">
                <a:latin typeface="Calibri"/>
                <a:cs typeface="Calibri"/>
              </a:rPr>
              <a:t>es</a:t>
            </a:r>
            <a:r>
              <a:rPr sz="1050" spc="-3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lt</a:t>
            </a:r>
          </a:p>
          <a:p>
            <a:pPr marL="9525" marR="22238">
              <a:lnSpc>
                <a:spcPts val="1133"/>
              </a:lnSpc>
              <a:spcBef>
                <a:spcPts val="749"/>
              </a:spcBef>
            </a:pPr>
            <a:r>
              <a:rPr sz="1050" b="1" spc="-2" dirty="0">
                <a:latin typeface="Calibri"/>
                <a:cs typeface="Calibri"/>
                <a:hlinkClick r:id="rId4"/>
              </a:rPr>
              <a:t>@AfterReturning</a:t>
            </a:r>
            <a:r>
              <a:rPr sz="1050" b="1" spc="-2" dirty="0">
                <a:latin typeface="Calibri"/>
                <a:cs typeface="Calibri"/>
              </a:rPr>
              <a:t> </a:t>
            </a:r>
            <a:r>
              <a:rPr sz="1050" spc="-2" dirty="0">
                <a:latin typeface="Calibri"/>
                <a:cs typeface="Calibri"/>
              </a:rPr>
              <a:t>– Run after the method returned a result, intercept the returned result as well.</a:t>
            </a:r>
            <a:endParaRPr sz="1050" dirty="0">
              <a:latin typeface="Calibri"/>
              <a:cs typeface="Calibri"/>
            </a:endParaRPr>
          </a:p>
          <a:p>
            <a:pPr marL="9525">
              <a:lnSpc>
                <a:spcPts val="1133"/>
              </a:lnSpc>
              <a:spcBef>
                <a:spcPts val="748"/>
              </a:spcBef>
            </a:pPr>
            <a:r>
              <a:rPr sz="1050" b="1" dirty="0">
                <a:latin typeface="Calibri"/>
                <a:cs typeface="Calibri"/>
                <a:hlinkClick r:id="rId5"/>
              </a:rPr>
              <a:t>@A</a:t>
            </a:r>
            <a:r>
              <a:rPr sz="1050" b="1" spc="-3" dirty="0">
                <a:latin typeface="Calibri"/>
                <a:cs typeface="Calibri"/>
                <a:hlinkClick r:id="rId5"/>
              </a:rPr>
              <a:t>r</a:t>
            </a:r>
            <a:r>
              <a:rPr sz="1050" b="1" dirty="0">
                <a:latin typeface="Calibri"/>
                <a:cs typeface="Calibri"/>
                <a:hlinkClick r:id="rId5"/>
              </a:rPr>
              <a:t>ou</a:t>
            </a:r>
            <a:r>
              <a:rPr sz="1050" b="1" spc="3" dirty="0">
                <a:latin typeface="Calibri"/>
                <a:cs typeface="Calibri"/>
                <a:hlinkClick r:id="rId5"/>
              </a:rPr>
              <a:t>n</a:t>
            </a:r>
            <a:r>
              <a:rPr sz="1050" b="1" dirty="0">
                <a:latin typeface="Calibri"/>
                <a:cs typeface="Calibri"/>
                <a:hlinkClick r:id="rId5"/>
              </a:rPr>
              <a:t>d</a:t>
            </a:r>
            <a:r>
              <a:rPr sz="1050" b="1" spc="-26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–</a:t>
            </a:r>
            <a:r>
              <a:rPr sz="1050" spc="3" dirty="0">
                <a:latin typeface="Calibri"/>
                <a:cs typeface="Calibri"/>
              </a:rPr>
              <a:t> R</a:t>
            </a:r>
            <a:r>
              <a:rPr sz="1050" spc="-3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n</a:t>
            </a:r>
            <a:r>
              <a:rPr sz="1050" spc="-7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14" dirty="0">
                <a:latin typeface="Calibri"/>
                <a:cs typeface="Calibri"/>
              </a:rPr>
              <a:t>r</a:t>
            </a:r>
            <a:r>
              <a:rPr sz="1050" dirty="0">
                <a:latin typeface="Calibri"/>
                <a:cs typeface="Calibri"/>
              </a:rPr>
              <a:t>ou</a:t>
            </a:r>
            <a:r>
              <a:rPr sz="1050" spc="-3" dirty="0">
                <a:latin typeface="Calibri"/>
                <a:cs typeface="Calibri"/>
              </a:rPr>
              <a:t>n</a:t>
            </a:r>
            <a:r>
              <a:rPr sz="1050" dirty="0">
                <a:latin typeface="Calibri"/>
                <a:cs typeface="Calibri"/>
              </a:rPr>
              <a:t>d t</a:t>
            </a:r>
            <a:r>
              <a:rPr sz="1050" spc="-7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e</a:t>
            </a:r>
            <a:r>
              <a:rPr sz="1050" spc="11" dirty="0">
                <a:latin typeface="Calibri"/>
                <a:cs typeface="Calibri"/>
              </a:rPr>
              <a:t> </a:t>
            </a:r>
            <a:r>
              <a:rPr sz="1050" spc="-3" dirty="0">
                <a:latin typeface="Calibri"/>
                <a:cs typeface="Calibri"/>
              </a:rPr>
              <a:t>m</a:t>
            </a:r>
            <a:r>
              <a:rPr sz="1050" spc="-11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t</a:t>
            </a:r>
            <a:r>
              <a:rPr sz="1050" spc="-7" dirty="0">
                <a:latin typeface="Calibri"/>
                <a:cs typeface="Calibri"/>
              </a:rPr>
              <a:t>h</a:t>
            </a:r>
            <a:r>
              <a:rPr sz="1050" dirty="0">
                <a:latin typeface="Calibri"/>
                <a:cs typeface="Calibri"/>
              </a:rPr>
              <a:t>od</a:t>
            </a:r>
            <a:r>
              <a:rPr sz="1050" spc="3" dirty="0">
                <a:latin typeface="Calibri"/>
                <a:cs typeface="Calibri"/>
              </a:rPr>
              <a:t> </a:t>
            </a:r>
            <a:r>
              <a:rPr sz="1050" spc="-19" dirty="0">
                <a:latin typeface="Calibri"/>
                <a:cs typeface="Calibri"/>
              </a:rPr>
              <a:t>e</a:t>
            </a:r>
            <a:r>
              <a:rPr sz="1050" spc="-22" dirty="0">
                <a:latin typeface="Calibri"/>
                <a:cs typeface="Calibri"/>
              </a:rPr>
              <a:t>x</a:t>
            </a:r>
            <a:r>
              <a:rPr sz="1050" dirty="0">
                <a:latin typeface="Calibri"/>
                <a:cs typeface="Calibri"/>
              </a:rPr>
              <a:t>e</a:t>
            </a:r>
            <a:r>
              <a:rPr sz="1050" spc="-7" dirty="0">
                <a:latin typeface="Calibri"/>
                <a:cs typeface="Calibri"/>
              </a:rPr>
              <a:t>c</a:t>
            </a:r>
            <a:r>
              <a:rPr sz="1050" spc="-3" dirty="0">
                <a:latin typeface="Calibri"/>
                <a:cs typeface="Calibri"/>
              </a:rPr>
              <a:t>u</a:t>
            </a:r>
            <a:r>
              <a:rPr sz="1050" dirty="0">
                <a:latin typeface="Calibri"/>
                <a:cs typeface="Calibri"/>
              </a:rPr>
              <a:t>tion, </a:t>
            </a:r>
            <a:r>
              <a:rPr sz="1050" spc="-14" dirty="0">
                <a:latin typeface="Calibri"/>
                <a:cs typeface="Calibri"/>
              </a:rPr>
              <a:t>c</a:t>
            </a:r>
            <a:r>
              <a:rPr sz="1050" dirty="0">
                <a:latin typeface="Calibri"/>
                <a:cs typeface="Calibri"/>
              </a:rPr>
              <a:t>om</a:t>
            </a:r>
            <a:r>
              <a:rPr sz="1050" spc="-7" dirty="0">
                <a:latin typeface="Calibri"/>
                <a:cs typeface="Calibri"/>
              </a:rPr>
              <a:t>b</a:t>
            </a:r>
            <a:r>
              <a:rPr sz="1050" dirty="0">
                <a:latin typeface="Calibri"/>
                <a:cs typeface="Calibri"/>
              </a:rPr>
              <a:t>ine all </a:t>
            </a:r>
            <a:r>
              <a:rPr sz="1050" spc="-3" dirty="0">
                <a:latin typeface="Calibri"/>
                <a:cs typeface="Calibri"/>
              </a:rPr>
              <a:t>th</a:t>
            </a:r>
            <a:r>
              <a:rPr sz="1050" spc="-14" dirty="0">
                <a:latin typeface="Calibri"/>
                <a:cs typeface="Calibri"/>
              </a:rPr>
              <a:t>r</a:t>
            </a:r>
            <a:r>
              <a:rPr sz="1050" dirty="0">
                <a:latin typeface="Calibri"/>
                <a:cs typeface="Calibri"/>
              </a:rPr>
              <a:t>ee</a:t>
            </a:r>
            <a:r>
              <a:rPr sz="1050" spc="7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3" dirty="0">
                <a:latin typeface="Calibri"/>
                <a:cs typeface="Calibri"/>
              </a:rPr>
              <a:t>d</a:t>
            </a:r>
            <a:r>
              <a:rPr sz="1050" dirty="0">
                <a:latin typeface="Calibri"/>
                <a:cs typeface="Calibri"/>
              </a:rPr>
              <a:t>vic</a:t>
            </a:r>
            <a:r>
              <a:rPr sz="1050" spc="-3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s</a:t>
            </a:r>
            <a:r>
              <a:rPr sz="1050" spc="7" dirty="0">
                <a:latin typeface="Calibri"/>
                <a:cs typeface="Calibri"/>
              </a:rPr>
              <a:t> </a:t>
            </a:r>
            <a:r>
              <a:rPr sz="1050" dirty="0">
                <a:latin typeface="Calibri"/>
                <a:cs typeface="Calibri"/>
              </a:rPr>
              <a:t>a</a:t>
            </a:r>
            <a:r>
              <a:rPr sz="1050" spc="-3" dirty="0">
                <a:latin typeface="Calibri"/>
                <a:cs typeface="Calibri"/>
              </a:rPr>
              <a:t>b</a:t>
            </a:r>
            <a:r>
              <a:rPr sz="1050" dirty="0">
                <a:latin typeface="Calibri"/>
                <a:cs typeface="Calibri"/>
              </a:rPr>
              <a:t>o</a:t>
            </a:r>
            <a:r>
              <a:rPr sz="1050" spc="-3" dirty="0">
                <a:latin typeface="Calibri"/>
                <a:cs typeface="Calibri"/>
              </a:rPr>
              <a:t>v</a:t>
            </a:r>
            <a:r>
              <a:rPr sz="1050" spc="3" dirty="0">
                <a:latin typeface="Calibri"/>
                <a:cs typeface="Calibri"/>
              </a:rPr>
              <a:t>e</a:t>
            </a:r>
            <a:r>
              <a:rPr sz="1050" dirty="0">
                <a:latin typeface="Calibri"/>
                <a:cs typeface="Calibri"/>
              </a:rPr>
              <a:t>.</a:t>
            </a:r>
          </a:p>
          <a:p>
            <a:pPr marL="9525" marR="330374">
              <a:lnSpc>
                <a:spcPts val="1133"/>
              </a:lnSpc>
              <a:spcBef>
                <a:spcPts val="758"/>
              </a:spcBef>
            </a:pPr>
            <a:r>
              <a:rPr sz="1050" b="1" spc="-3" dirty="0">
                <a:latin typeface="Calibri"/>
                <a:cs typeface="Calibri"/>
                <a:hlinkClick r:id="rId6"/>
              </a:rPr>
              <a:t>@AfterThrowing</a:t>
            </a:r>
            <a:r>
              <a:rPr sz="1050" b="1" spc="-3" dirty="0">
                <a:latin typeface="Calibri"/>
                <a:cs typeface="Calibri"/>
              </a:rPr>
              <a:t> </a:t>
            </a:r>
            <a:r>
              <a:rPr sz="1050" spc="-3" dirty="0">
                <a:latin typeface="Calibri"/>
                <a:cs typeface="Calibri"/>
              </a:rPr>
              <a:t>– Run after the method throws an exception</a:t>
            </a:r>
            <a:endParaRPr sz="105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28837" y="2528632"/>
            <a:ext cx="85915" cy="152781"/>
          </a:xfrm>
          <a:prstGeom prst="rect">
            <a:avLst/>
          </a:prstGeom>
        </p:spPr>
        <p:txBody>
          <a:bodyPr wrap="square" lIns="0" tIns="7310" rIns="0" bIns="0" rtlCol="0">
            <a:noAutofit/>
          </a:bodyPr>
          <a:lstStyle/>
          <a:p>
            <a:pPr marL="9525">
              <a:lnSpc>
                <a:spcPts val="1151"/>
              </a:lnSpc>
            </a:pPr>
            <a:r>
              <a:rPr sz="105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28837" y="3055555"/>
            <a:ext cx="85915" cy="152780"/>
          </a:xfrm>
          <a:prstGeom prst="rect">
            <a:avLst/>
          </a:prstGeom>
        </p:spPr>
        <p:txBody>
          <a:bodyPr wrap="square" lIns="0" tIns="7310" rIns="0" bIns="0" rtlCol="0">
            <a:noAutofit/>
          </a:bodyPr>
          <a:lstStyle/>
          <a:p>
            <a:pPr marL="9525">
              <a:lnSpc>
                <a:spcPts val="1151"/>
              </a:lnSpc>
            </a:pPr>
            <a:r>
              <a:rPr sz="105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28837" y="3439794"/>
            <a:ext cx="85915" cy="152780"/>
          </a:xfrm>
          <a:prstGeom prst="rect">
            <a:avLst/>
          </a:prstGeom>
        </p:spPr>
        <p:txBody>
          <a:bodyPr wrap="square" lIns="0" tIns="7310" rIns="0" bIns="0" rtlCol="0">
            <a:noAutofit/>
          </a:bodyPr>
          <a:lstStyle/>
          <a:p>
            <a:pPr marL="9525">
              <a:lnSpc>
                <a:spcPts val="1151"/>
              </a:lnSpc>
            </a:pPr>
            <a:r>
              <a:rPr sz="1050" dirty="0">
                <a:latin typeface="Arial"/>
                <a:cs typeface="Arial"/>
              </a:rPr>
              <a:t>•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16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78734" y="2231136"/>
            <a:ext cx="1986533" cy="484632"/>
          </a:xfrm>
          <a:prstGeom prst="rect">
            <a:avLst/>
          </a:prstGeom>
        </p:spPr>
        <p:txBody>
          <a:bodyPr wrap="square" lIns="0" tIns="7144" rIns="0" bIns="0" rtlCol="0">
            <a:noAutofit/>
          </a:bodyPr>
          <a:lstStyle/>
          <a:p>
            <a:pPr marL="69722">
              <a:lnSpc>
                <a:spcPct val="101725"/>
              </a:lnSpc>
            </a:pPr>
            <a:r>
              <a:rPr sz="1350" spc="-4" dirty="0">
                <a:solidFill>
                  <a:srgbClr val="FFFFFF"/>
                </a:solidFill>
                <a:latin typeface="Calibri"/>
                <a:cs typeface="Calibri"/>
              </a:rPr>
              <a:t>Pointcut (AspectJ Pointcut</a:t>
            </a:r>
            <a:endParaRPr sz="1350" dirty="0">
              <a:latin typeface="Calibri"/>
              <a:cs typeface="Calibri"/>
            </a:endParaRPr>
          </a:p>
          <a:p>
            <a:pPr marL="69722">
              <a:lnSpc>
                <a:spcPts val="1459"/>
              </a:lnSpc>
              <a:spcBef>
                <a:spcPts val="73"/>
              </a:spcBef>
            </a:pPr>
            <a:r>
              <a:rPr sz="1350" dirty="0">
                <a:solidFill>
                  <a:srgbClr val="FFFFFF"/>
                </a:solidFill>
                <a:latin typeface="Calibri"/>
                <a:cs typeface="Calibri"/>
              </a:rPr>
              <a:t>Expression Language)</a:t>
            </a:r>
            <a:endParaRPr sz="1350" dirty="0">
              <a:latin typeface="Calibri"/>
              <a:cs typeface="Calibri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F961703-F575-4BB5-A978-D917D05D5A0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8" t="3461" b="15160"/>
          <a:stretch/>
        </p:blipFill>
        <p:spPr>
          <a:xfrm>
            <a:off x="221876" y="1425388"/>
            <a:ext cx="5439451" cy="2790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12">
            <a:extLst>
              <a:ext uri="{FF2B5EF4-FFF2-40B4-BE49-F238E27FC236}">
                <a16:creationId xmlns:a16="http://schemas.microsoft.com/office/drawing/2014/main" id="{44A4EFA1-3F20-4963-AFDA-C1B0CDABF0B8}"/>
              </a:ext>
            </a:extLst>
          </p:cNvPr>
          <p:cNvSpPr txBox="1"/>
          <p:nvPr/>
        </p:nvSpPr>
        <p:spPr>
          <a:xfrm>
            <a:off x="1202993" y="1128395"/>
            <a:ext cx="7068809" cy="3415470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800" spc="-6" dirty="0">
                <a:latin typeface="Calibri"/>
                <a:cs typeface="Calibri"/>
              </a:rPr>
              <a:t>What is Spring</a:t>
            </a:r>
            <a:r>
              <a:rPr lang="en-US" sz="2800" spc="-6" dirty="0">
                <a:latin typeface="Calibri"/>
                <a:cs typeface="Calibri"/>
              </a:rPr>
              <a:t> Framework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Advantages of using Spring Framework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Key features of Spring Framework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Spring Modules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Dependency Injection and Inversion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Aspect Oriented Programming</a:t>
            </a: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99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sz="2800" dirty="0">
              <a:latin typeface="Calibri"/>
              <a:cs typeface="Calibri"/>
            </a:endParaRPr>
          </a:p>
        </p:txBody>
      </p:sp>
      <p:sp>
        <p:nvSpPr>
          <p:cNvPr id="28" name="object 12">
            <a:extLst>
              <a:ext uri="{FF2B5EF4-FFF2-40B4-BE49-F238E27FC236}">
                <a16:creationId xmlns:a16="http://schemas.microsoft.com/office/drawing/2014/main" id="{8DEC69EF-4D52-4712-9A8D-104270989B55}"/>
              </a:ext>
            </a:extLst>
          </p:cNvPr>
          <p:cNvSpPr txBox="1"/>
          <p:nvPr/>
        </p:nvSpPr>
        <p:spPr>
          <a:xfrm>
            <a:off x="1171244" y="519304"/>
            <a:ext cx="4492956" cy="380491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12700">
              <a:lnSpc>
                <a:spcPts val="2895"/>
              </a:lnSpc>
            </a:pPr>
            <a:r>
              <a:rPr lang="en-US" sz="3600" spc="-6" dirty="0">
                <a:latin typeface="Calibri"/>
                <a:cs typeface="Calibri"/>
              </a:rPr>
              <a:t>Context</a:t>
            </a:r>
            <a:endParaRPr sz="36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783080" y="1585912"/>
            <a:ext cx="5577840" cy="19716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1860031" y="2823426"/>
            <a:ext cx="1346719" cy="342558"/>
          </a:xfrm>
          <a:custGeom>
            <a:avLst/>
            <a:gdLst/>
            <a:ahLst/>
            <a:cxnLst/>
            <a:rect l="l" t="t" r="r" b="b"/>
            <a:pathLst>
              <a:path w="1958339" h="580644">
                <a:moveTo>
                  <a:pt x="0" y="580644"/>
                </a:moveTo>
                <a:lnTo>
                  <a:pt x="1958339" y="580644"/>
                </a:lnTo>
                <a:lnTo>
                  <a:pt x="1958339" y="0"/>
                </a:lnTo>
                <a:lnTo>
                  <a:pt x="0" y="0"/>
                </a:lnTo>
                <a:lnTo>
                  <a:pt x="0" y="580644"/>
                </a:lnTo>
                <a:close/>
              </a:path>
            </a:pathLst>
          </a:custGeom>
          <a:ln w="12192">
            <a:solidFill>
              <a:srgbClr val="41709C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8" name="object 8"/>
          <p:cNvSpPr txBox="1"/>
          <p:nvPr/>
        </p:nvSpPr>
        <p:spPr>
          <a:xfrm>
            <a:off x="687706" y="408052"/>
            <a:ext cx="281055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3" dirty="0">
                <a:latin typeface="Calibri" panose="020F0502020204030204" pitchFamily="34" charset="0"/>
                <a:cs typeface="Calibri" panose="020F0502020204030204" pitchFamily="34" charset="0"/>
              </a:rPr>
              <a:t>Aspect Oriented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11232" y="408052"/>
            <a:ext cx="2349568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3" dirty="0"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4169" y="408052"/>
            <a:ext cx="1045424" cy="438530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7" dirty="0">
                <a:latin typeface="Calibri" panose="020F0502020204030204" pitchFamily="34" charset="0"/>
                <a:cs typeface="Calibri" panose="020F0502020204030204" pitchFamily="34" charset="0"/>
              </a:rPr>
              <a:t>(AOP)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7706" y="852221"/>
            <a:ext cx="654011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dirty="0"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5169" y="852221"/>
            <a:ext cx="1029725" cy="305028"/>
          </a:xfrm>
          <a:prstGeom prst="rect">
            <a:avLst/>
          </a:prstGeom>
        </p:spPr>
        <p:txBody>
          <a:bodyPr wrap="square" lIns="0" tIns="14764" rIns="0" bIns="0" rtlCol="0">
            <a:noAutofit/>
          </a:bodyPr>
          <a:lstStyle/>
          <a:p>
            <a:pPr marL="9525">
              <a:lnSpc>
                <a:spcPts val="2325"/>
              </a:lnSpc>
            </a:pPr>
            <a:r>
              <a:rPr sz="2250" spc="-6" dirty="0">
                <a:latin typeface="Calibri" panose="020F0502020204030204" pitchFamily="34" charset="0"/>
                <a:cs typeface="Calibri" panose="020F0502020204030204" pitchFamily="34" charset="0"/>
              </a:rPr>
              <a:t>Example</a:t>
            </a:r>
            <a:endParaRPr sz="22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17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290447" y="2743200"/>
            <a:ext cx="1468754" cy="435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050">
              <a:lnSpc>
                <a:spcPts val="750"/>
              </a:lnSpc>
            </a:pPr>
            <a:endParaRPr sz="7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617E9A-1A8E-4561-B115-0E01A6211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21</a:t>
            </a:fld>
            <a:endParaRPr lang="en-US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2B09BE6B-C55E-4129-9C99-E43FA0167FE8}"/>
              </a:ext>
            </a:extLst>
          </p:cNvPr>
          <p:cNvSpPr txBox="1"/>
          <p:nvPr/>
        </p:nvSpPr>
        <p:spPr>
          <a:xfrm>
            <a:off x="1410233" y="1230766"/>
            <a:ext cx="5673090" cy="3266920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454025" indent="-441959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10" dirty="0">
                <a:solidFill>
                  <a:srgbClr val="695D46"/>
                </a:solidFill>
                <a:latin typeface="Noto Sans"/>
                <a:cs typeface="Noto Sans"/>
              </a:rPr>
              <a:t>HTTP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Servlet</a:t>
            </a:r>
            <a:r>
              <a:rPr sz="2000" spc="-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endParaRPr lang="en-US" sz="2000" spc="-5" dirty="0">
              <a:solidFill>
                <a:srgbClr val="695D46"/>
              </a:solidFill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lang="en-IN" sz="2000" spc="-5" dirty="0">
                <a:solidFill>
                  <a:srgbClr val="695D46"/>
                </a:solidFill>
                <a:latin typeface="Noto Sans"/>
                <a:cs typeface="Noto Sans"/>
              </a:rPr>
              <a:t>Web Application Overview</a:t>
            </a:r>
          </a:p>
          <a:p>
            <a:pPr marL="454025" indent="-441959">
              <a:lnSpc>
                <a:spcPct val="100000"/>
              </a:lnSpc>
              <a:spcBef>
                <a:spcPts val="4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What </a:t>
            </a:r>
            <a:r>
              <a:rPr sz="2000" spc="-10" dirty="0">
                <a:solidFill>
                  <a:srgbClr val="695D46"/>
                </a:solidFill>
                <a:latin typeface="Noto Sans"/>
                <a:cs typeface="Noto Sans"/>
              </a:rPr>
              <a:t>is </a:t>
            </a:r>
            <a:r>
              <a:rPr sz="2000" spc="-35" dirty="0">
                <a:solidFill>
                  <a:srgbClr val="695D46"/>
                </a:solidFill>
                <a:latin typeface="Noto Sans"/>
                <a:cs typeface="Noto Sans"/>
              </a:rPr>
              <a:t>Spring</a:t>
            </a:r>
            <a:r>
              <a:rPr sz="20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MVC?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r>
              <a:rPr sz="2000" spc="-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Architecture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Request </a:t>
            </a:r>
            <a:r>
              <a:rPr sz="2000" spc="-25" dirty="0">
                <a:solidFill>
                  <a:srgbClr val="695D46"/>
                </a:solidFill>
                <a:latin typeface="Noto Sans"/>
                <a:cs typeface="Noto Sans"/>
              </a:rPr>
              <a:t>Processing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Workflow in </a:t>
            </a:r>
            <a:r>
              <a:rPr sz="2000" spc="-35" dirty="0">
                <a:solidFill>
                  <a:srgbClr val="695D46"/>
                </a:solidFill>
                <a:latin typeface="Noto Sans"/>
                <a:cs typeface="Noto Sans"/>
              </a:rPr>
              <a:t>Spring</a:t>
            </a:r>
            <a:r>
              <a:rPr sz="2000" spc="1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3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2000" spc="-10" dirty="0">
                <a:solidFill>
                  <a:srgbClr val="695D46"/>
                </a:solidFill>
                <a:latin typeface="Noto Sans"/>
                <a:cs typeface="Noto Sans"/>
              </a:rPr>
              <a:t>Web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Application</a:t>
            </a:r>
            <a:r>
              <a:rPr sz="2000" spc="2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Context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3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r>
              <a:rPr sz="2000" spc="2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25" dirty="0">
                <a:solidFill>
                  <a:srgbClr val="695D46"/>
                </a:solidFill>
                <a:latin typeface="Noto Sans"/>
                <a:cs typeface="Noto Sans"/>
              </a:rPr>
              <a:t>Configuration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30" dirty="0">
                <a:solidFill>
                  <a:srgbClr val="695D46"/>
                </a:solidFill>
                <a:latin typeface="Noto Sans"/>
                <a:cs typeface="Noto Sans"/>
              </a:rPr>
              <a:t>Important</a:t>
            </a:r>
            <a:r>
              <a:rPr sz="2000" spc="-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Annotations</a:t>
            </a:r>
            <a:endParaRPr sz="2000" dirty="0">
              <a:latin typeface="Noto Sans"/>
              <a:cs typeface="Noto Sans"/>
            </a:endParaRPr>
          </a:p>
          <a:p>
            <a:pPr marL="454025" indent="-441959">
              <a:lnSpc>
                <a:spcPct val="100000"/>
              </a:lnSpc>
              <a:spcBef>
                <a:spcPts val="375"/>
              </a:spcBef>
              <a:buAutoNum type="arabicPeriod"/>
              <a:tabLst>
                <a:tab pos="453390" algn="l"/>
                <a:tab pos="454659" algn="l"/>
              </a:tabLst>
            </a:pPr>
            <a:r>
              <a:rPr sz="2000" spc="-15" dirty="0">
                <a:solidFill>
                  <a:srgbClr val="695D46"/>
                </a:solidFill>
                <a:latin typeface="Noto Sans"/>
                <a:cs typeface="Noto Sans"/>
              </a:rPr>
              <a:t>Summary</a:t>
            </a:r>
            <a:endParaRPr sz="2000" dirty="0">
              <a:latin typeface="Noto Sans"/>
              <a:cs typeface="Noto San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BAB093-DA3F-45D4-889D-4239BCA701F1}"/>
              </a:ext>
            </a:extLst>
          </p:cNvPr>
          <p:cNvSpPr txBox="1"/>
          <p:nvPr/>
        </p:nvSpPr>
        <p:spPr>
          <a:xfrm>
            <a:off x="2184400" y="283104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Context</a:t>
            </a:r>
          </a:p>
        </p:txBody>
      </p:sp>
      <p:pic>
        <p:nvPicPr>
          <p:cNvPr id="2050" name="Picture 2" descr="Spring MVC Course, Training Institutes - Programmers Point, Indore | ID:  21459248762">
            <a:extLst>
              <a:ext uri="{FF2B5EF4-FFF2-40B4-BE49-F238E27FC236}">
                <a16:creationId xmlns:a16="http://schemas.microsoft.com/office/drawing/2014/main" id="{57FDDA69-C7E9-4B3F-94D4-BF97AFCA8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76647"/>
            <a:ext cx="1498600" cy="7253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87624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992" y="499761"/>
            <a:ext cx="2568026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3600" dirty="0">
                <a:latin typeface="Calibri" panose="020F0502020204030204" pitchFamily="34" charset="0"/>
                <a:cs typeface="Calibri" panose="020F0502020204030204" pitchFamily="34" charset="0"/>
              </a:rPr>
              <a:t>HTTP Servlets</a:t>
            </a:r>
            <a:endParaRPr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5992" y="1427971"/>
            <a:ext cx="3512820" cy="1757532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297815" marR="135890" indent="-285750" algn="just">
              <a:lnSpc>
                <a:spcPct val="115599"/>
              </a:lnSpc>
              <a:spcBef>
                <a:spcPts val="80"/>
              </a:spcBef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Are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Java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classes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that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Web  Servers to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dynamically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process HTTP  requests and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construct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HTTP  responses.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7815" marR="214629" indent="-285750" algn="just">
              <a:lnSpc>
                <a:spcPct val="116100"/>
              </a:lnSpc>
              <a:spcBef>
                <a:spcPts val="975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Deployed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inside a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Servlet Container  which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run 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on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a Web</a:t>
            </a:r>
            <a:r>
              <a:rPr sz="1400" spc="-5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Server.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97815" indent="-285750" algn="just">
              <a:lnSpc>
                <a:spcPct val="100000"/>
              </a:lnSpc>
              <a:spcBef>
                <a:spcPts val="1245"/>
              </a:spcBef>
              <a:buFont typeface="Arial" panose="020B0604020202020204" pitchFamily="34" charset="0"/>
              <a:buChar char="•"/>
              <a:tabLst>
                <a:tab pos="347980" algn="l"/>
                <a:tab pos="349250" algn="l"/>
              </a:tabLst>
            </a:pP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Tomcat </a:t>
            </a:r>
            <a:r>
              <a:rPr sz="1400" spc="-10" dirty="0">
                <a:latin typeface="Calibri" panose="020F0502020204030204" pitchFamily="34" charset="0"/>
                <a:cs typeface="Calibri" panose="020F0502020204030204" pitchFamily="34" charset="0"/>
              </a:rPr>
              <a:t>is a popular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sz="1400" spc="4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400" spc="-15" dirty="0">
                <a:latin typeface="Calibri" panose="020F0502020204030204" pitchFamily="34" charset="0"/>
                <a:cs typeface="Calibri" panose="020F0502020204030204" pitchFamily="34" charset="0"/>
              </a:rPr>
              <a:t>Container.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403628" y="1116538"/>
            <a:ext cx="4389483" cy="29104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1392" y="318940"/>
            <a:ext cx="444766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Servlets Architecture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1392" y="1670981"/>
            <a:ext cx="3674110" cy="13811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8615" marR="25400" indent="-336550">
              <a:lnSpc>
                <a:spcPct val="115300"/>
              </a:lnSpc>
              <a:spcBef>
                <a:spcPts val="8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Servlets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act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as a middle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layer between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  Web browser and databases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or 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applications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Web</a:t>
            </a:r>
            <a:r>
              <a:rPr sz="1400" spc="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Server.</a:t>
            </a:r>
            <a:endParaRPr sz="1400" dirty="0">
              <a:latin typeface="Noto Sans"/>
              <a:cs typeface="Noto Sans"/>
            </a:endParaRPr>
          </a:p>
          <a:p>
            <a:pPr marL="348615" marR="5080" indent="-336550">
              <a:lnSpc>
                <a:spcPct val="116100"/>
              </a:lnSpc>
              <a:spcBef>
                <a:spcPts val="97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25" dirty="0">
                <a:solidFill>
                  <a:srgbClr val="695D46"/>
                </a:solidFill>
                <a:latin typeface="Noto Sans"/>
                <a:cs typeface="Noto Sans"/>
              </a:rPr>
              <a:t>following diagram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shows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position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Servlets in a Web</a:t>
            </a:r>
            <a:r>
              <a:rPr sz="1400" spc="-2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Application</a:t>
            </a:r>
            <a:endParaRPr sz="1400" dirty="0">
              <a:latin typeface="Noto Sans"/>
              <a:cs typeface="Noto San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D15645-CA71-4613-80D9-E8B26D8C1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89955"/>
            <a:ext cx="4064840" cy="1749425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B6E95F-F795-47B5-A2F4-A9240099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7A0BF-139F-4F3F-83F3-2D9A3A08AE16}"/>
              </a:ext>
            </a:extLst>
          </p:cNvPr>
          <p:cNvSpPr txBox="1"/>
          <p:nvPr/>
        </p:nvSpPr>
        <p:spPr>
          <a:xfrm>
            <a:off x="386442" y="864296"/>
            <a:ext cx="805325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effectLst/>
                <a:latin typeface="Metropolis"/>
              </a:rPr>
              <a:t>A Web application contains an application's resources, such as servlets, </a:t>
            </a:r>
            <a:r>
              <a:rPr lang="en-US" b="0" i="0" dirty="0" err="1">
                <a:effectLst/>
                <a:latin typeface="Metropolis"/>
              </a:rPr>
              <a:t>JavaServer</a:t>
            </a:r>
            <a:r>
              <a:rPr lang="en-US" b="0" i="0" dirty="0">
                <a:effectLst/>
                <a:latin typeface="Metropolis"/>
              </a:rPr>
              <a:t> Pages (JSPs), JSP tag libraries, and any static resources such as HTML pages and image files. A Web application can also define links to outside resources such as Enterprise JavaBeans (EJBs). We can develop web application using Spring MVC module of spring framework.</a:t>
            </a:r>
            <a:endParaRPr lang="en-IN" dirty="0"/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D01ADC10-0C91-426F-A905-0CCDDBC24C35}"/>
              </a:ext>
            </a:extLst>
          </p:cNvPr>
          <p:cNvSpPr txBox="1">
            <a:spLocks/>
          </p:cNvSpPr>
          <p:nvPr/>
        </p:nvSpPr>
        <p:spPr>
          <a:xfrm>
            <a:off x="429134" y="323850"/>
            <a:ext cx="444766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Web Application Overview</a:t>
            </a:r>
          </a:p>
        </p:txBody>
      </p:sp>
      <p:sp>
        <p:nvSpPr>
          <p:cNvPr id="9" name="AutoShape 4" descr="Web Applications - The Java EE 6 Tutorial">
            <a:extLst>
              <a:ext uri="{FF2B5EF4-FFF2-40B4-BE49-F238E27FC236}">
                <a16:creationId xmlns:a16="http://schemas.microsoft.com/office/drawing/2014/main" id="{7B45234E-AE97-4E65-9FF9-5977AED9FC5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3F039E-D1D8-43AC-84ED-009CE33EB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0775" y="2429118"/>
            <a:ext cx="4362450" cy="2552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98766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5045689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293540"/>
            <a:ext cx="39713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What is Spring MVC?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4" y="1444940"/>
            <a:ext cx="4111076" cy="145206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Modules </a:t>
            </a:r>
            <a:r>
              <a:rPr sz="12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1200" spc="-2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Framework </a:t>
            </a:r>
            <a:r>
              <a:rPr sz="1200" spc="-5" dirty="0">
                <a:solidFill>
                  <a:srgbClr val="695D46"/>
                </a:solidFill>
                <a:latin typeface="Noto Sans"/>
                <a:cs typeface="Noto Sans"/>
              </a:rPr>
              <a:t>on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Web</a:t>
            </a:r>
            <a:r>
              <a:rPr sz="1200" b="1" spc="8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layer:</a:t>
            </a:r>
            <a:endParaRPr sz="1200" dirty="0">
              <a:latin typeface="Noto Sans"/>
              <a:cs typeface="Noto Sans"/>
            </a:endParaRPr>
          </a:p>
          <a:p>
            <a:pPr marL="469265" marR="5080" indent="-320675" algn="just">
              <a:lnSpc>
                <a:spcPct val="114599"/>
              </a:lnSpc>
              <a:spcBef>
                <a:spcPts val="75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Web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module provides basic web-oriented </a:t>
            </a:r>
            <a:r>
              <a:rPr sz="1200" spc="-20" dirty="0">
                <a:solidFill>
                  <a:srgbClr val="695D46"/>
                </a:solidFill>
                <a:latin typeface="Noto Sans"/>
                <a:cs typeface="Noto Sans"/>
              </a:rPr>
              <a:t>integration 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features and the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initialization </a:t>
            </a:r>
            <a:r>
              <a:rPr sz="12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200" spc="-30" dirty="0">
                <a:solidFill>
                  <a:srgbClr val="695D46"/>
                </a:solidFill>
                <a:latin typeface="Noto Sans"/>
                <a:cs typeface="Noto Sans"/>
              </a:rPr>
              <a:t>IoC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container  </a:t>
            </a:r>
            <a:r>
              <a:rPr sz="1200" spc="-25" dirty="0">
                <a:solidFill>
                  <a:srgbClr val="695D46"/>
                </a:solidFill>
                <a:latin typeface="Noto Sans"/>
                <a:cs typeface="Noto Sans"/>
              </a:rPr>
              <a:t>using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servlet listeners and a web application</a:t>
            </a:r>
            <a:r>
              <a:rPr sz="1200" spc="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context.</a:t>
            </a:r>
            <a:endParaRPr sz="1200" dirty="0">
              <a:latin typeface="Noto Sans"/>
              <a:cs typeface="Noto Sans"/>
            </a:endParaRPr>
          </a:p>
          <a:p>
            <a:pPr marL="469265" marR="1130300" indent="-320675" algn="just">
              <a:lnSpc>
                <a:spcPct val="114599"/>
              </a:lnSpc>
              <a:spcBef>
                <a:spcPts val="75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Servlet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module contains </a:t>
            </a:r>
            <a:r>
              <a:rPr sz="1200" spc="-2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MVC  implementation for web</a:t>
            </a:r>
            <a:r>
              <a:rPr sz="1200" spc="-7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applications.</a:t>
            </a:r>
            <a:endParaRPr sz="1200" dirty="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731712" y="1017085"/>
            <a:ext cx="4042410" cy="2820035"/>
            <a:chOff x="4820690" y="1252035"/>
            <a:chExt cx="4042410" cy="2820035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7" name="object 7"/>
            <p:cNvSpPr/>
            <p:nvPr/>
          </p:nvSpPr>
          <p:spPr>
            <a:xfrm>
              <a:off x="4820690" y="1266322"/>
              <a:ext cx="4027566" cy="28055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74611" y="1266322"/>
              <a:ext cx="1974214" cy="1213485"/>
            </a:xfrm>
            <a:custGeom>
              <a:avLst/>
              <a:gdLst/>
              <a:ahLst/>
              <a:cxnLst/>
              <a:rect l="l" t="t" r="r" b="b"/>
              <a:pathLst>
                <a:path w="1974215" h="1213485">
                  <a:moveTo>
                    <a:pt x="0" y="0"/>
                  </a:moveTo>
                  <a:lnTo>
                    <a:pt x="1973696" y="0"/>
                  </a:lnTo>
                  <a:lnTo>
                    <a:pt x="1973696" y="1212897"/>
                  </a:lnTo>
                  <a:lnTo>
                    <a:pt x="0" y="1212897"/>
                  </a:lnTo>
                  <a:lnTo>
                    <a:pt x="0" y="0"/>
                  </a:lnTo>
                  <a:close/>
                </a:path>
              </a:pathLst>
            </a:custGeom>
            <a:ln w="28574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002835" y="1520196"/>
              <a:ext cx="1717039" cy="859790"/>
            </a:xfrm>
            <a:custGeom>
              <a:avLst/>
              <a:gdLst/>
              <a:ahLst/>
              <a:cxnLst/>
              <a:rect l="l" t="t" r="r" b="b"/>
              <a:pathLst>
                <a:path w="1717040" h="859789">
                  <a:moveTo>
                    <a:pt x="0" y="453149"/>
                  </a:moveTo>
                  <a:lnTo>
                    <a:pt x="876298" y="453149"/>
                  </a:lnTo>
                  <a:lnTo>
                    <a:pt x="876298" y="859348"/>
                  </a:lnTo>
                  <a:lnTo>
                    <a:pt x="0" y="859348"/>
                  </a:lnTo>
                  <a:lnTo>
                    <a:pt x="0" y="453149"/>
                  </a:lnTo>
                  <a:close/>
                </a:path>
                <a:path w="1717040" h="859789">
                  <a:moveTo>
                    <a:pt x="876298" y="0"/>
                  </a:moveTo>
                  <a:lnTo>
                    <a:pt x="1716896" y="0"/>
                  </a:lnTo>
                  <a:lnTo>
                    <a:pt x="1716896" y="406199"/>
                  </a:lnTo>
                  <a:lnTo>
                    <a:pt x="876298" y="406199"/>
                  </a:lnTo>
                  <a:lnTo>
                    <a:pt x="876298" y="0"/>
                  </a:lnTo>
                  <a:close/>
                </a:path>
              </a:pathLst>
            </a:custGeom>
            <a:ln w="19049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74" y="5045689"/>
            <a:ext cx="9144000" cy="98425"/>
          </a:xfrm>
          <a:custGeom>
            <a:avLst/>
            <a:gdLst/>
            <a:ahLst/>
            <a:cxnLst/>
            <a:rect l="l" t="t" r="r" b="b"/>
            <a:pathLst>
              <a:path w="9144000" h="98425">
                <a:moveTo>
                  <a:pt x="9143981" y="97799"/>
                </a:moveTo>
                <a:lnTo>
                  <a:pt x="0" y="977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97799"/>
                </a:lnTo>
                <a:close/>
              </a:path>
            </a:pathLst>
          </a:custGeom>
          <a:solidFill>
            <a:srgbClr val="4DB6A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5300" y="269100"/>
            <a:ext cx="586105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What is Spring MVC ? 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495300" y="1014677"/>
            <a:ext cx="7953376" cy="1801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27990" indent="-367030">
              <a:lnSpc>
                <a:spcPct val="100000"/>
              </a:lnSpc>
              <a:spcBef>
                <a:spcPts val="100"/>
              </a:spcBef>
              <a:buClrTx/>
              <a:buFont typeface="Arial"/>
              <a:buChar char="●"/>
              <a:tabLst>
                <a:tab pos="428625" algn="l"/>
                <a:tab pos="429259" algn="l"/>
              </a:tabLst>
            </a:pPr>
            <a:r>
              <a:rPr sz="1800" spc="-15" dirty="0"/>
              <a:t>A web framework built </a:t>
            </a:r>
            <a:r>
              <a:rPr sz="1800" spc="-5" dirty="0"/>
              <a:t>on </a:t>
            </a:r>
            <a:r>
              <a:rPr sz="1800" spc="-15" dirty="0"/>
              <a:t>the Servlet</a:t>
            </a:r>
            <a:r>
              <a:rPr sz="1800" spc="40" dirty="0"/>
              <a:t> </a:t>
            </a:r>
            <a:r>
              <a:rPr sz="1800" spc="-40" dirty="0"/>
              <a:t>API.</a:t>
            </a:r>
          </a:p>
          <a:p>
            <a:pPr marL="427990" marR="5080" indent="-367030">
              <a:lnSpc>
                <a:spcPct val="114599"/>
              </a:lnSpc>
              <a:spcBef>
                <a:spcPts val="1025"/>
              </a:spcBef>
              <a:buClrTx/>
              <a:buFont typeface="Arial"/>
              <a:buChar char="●"/>
              <a:tabLst>
                <a:tab pos="428625" algn="l"/>
                <a:tab pos="429259" algn="l"/>
              </a:tabLst>
            </a:pPr>
            <a:r>
              <a:rPr sz="1800" spc="-15" dirty="0"/>
              <a:t>Provides Model-View-Controller (MVC) architecture and ready  components that can </a:t>
            </a:r>
            <a:r>
              <a:rPr sz="1800" spc="-10" dirty="0"/>
              <a:t>be used </a:t>
            </a:r>
            <a:r>
              <a:rPr sz="1800" spc="-15" dirty="0"/>
              <a:t>to develop flexible and loosely </a:t>
            </a:r>
            <a:r>
              <a:rPr sz="1800" spc="-10" dirty="0"/>
              <a:t>coupled </a:t>
            </a:r>
            <a:r>
              <a:rPr sz="1800" spc="-15" dirty="0"/>
              <a:t>web  applications.</a:t>
            </a:r>
          </a:p>
          <a:p>
            <a:pPr marL="427990" marR="869315" indent="-367030">
              <a:lnSpc>
                <a:spcPct val="114599"/>
              </a:lnSpc>
              <a:spcBef>
                <a:spcPts val="975"/>
              </a:spcBef>
              <a:buClrTx/>
              <a:buFont typeface="Arial"/>
              <a:buChar char="●"/>
              <a:tabLst>
                <a:tab pos="428625" algn="l"/>
                <a:tab pos="429259" algn="l"/>
              </a:tabLst>
            </a:pPr>
            <a:r>
              <a:rPr sz="1800" spc="-15" dirty="0"/>
              <a:t>Request-driven, </a:t>
            </a:r>
            <a:r>
              <a:rPr sz="1800" spc="-25" dirty="0"/>
              <a:t>designed </a:t>
            </a:r>
            <a:r>
              <a:rPr sz="1800" spc="-15" dirty="0"/>
              <a:t>around </a:t>
            </a:r>
            <a:r>
              <a:rPr sz="1800" spc="-10" dirty="0"/>
              <a:t>a </a:t>
            </a:r>
            <a:r>
              <a:rPr sz="1800" spc="-15" dirty="0"/>
              <a:t>central Servlet that dispatches  requests to controllers </a:t>
            </a:r>
            <a:r>
              <a:rPr sz="1800" dirty="0"/>
              <a:t>- </a:t>
            </a:r>
            <a:r>
              <a:rPr sz="1800" spc="-15" dirty="0"/>
              <a:t>the</a:t>
            </a:r>
            <a:r>
              <a:rPr sz="1800" spc="35" dirty="0"/>
              <a:t> </a:t>
            </a:r>
            <a:r>
              <a:rPr sz="1800" b="1" spc="-5" dirty="0">
                <a:latin typeface="Noto Sans"/>
                <a:cs typeface="Noto Sans"/>
              </a:rPr>
              <a:t>DispatcherServlet</a:t>
            </a:r>
            <a:r>
              <a:rPr sz="1800" spc="-5" dirty="0"/>
              <a:t>.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27435" y="1184091"/>
            <a:ext cx="3885815" cy="27804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527435" y="562183"/>
            <a:ext cx="2815056" cy="438759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dirty="0">
                <a:latin typeface="Calibri" panose="020F0502020204030204" pitchFamily="34" charset="0"/>
                <a:cs typeface="Calibri" panose="020F0502020204030204" pitchFamily="34" charset="0"/>
              </a:rPr>
              <a:t>Spring</a:t>
            </a:r>
            <a:r>
              <a:rPr lang="en-US" sz="3300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72000" y="1860255"/>
            <a:ext cx="4159250" cy="1124608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lIns="0" tIns="10930" rIns="0" bIns="0" rtlCol="0">
            <a:noAutofit/>
          </a:bodyPr>
          <a:lstStyle/>
          <a:p>
            <a:pPr marL="9525" marR="31375" algn="just">
              <a:lnSpc>
                <a:spcPts val="1721"/>
              </a:lnSpc>
            </a:pPr>
            <a:r>
              <a:rPr sz="1650" spc="-5" dirty="0">
                <a:latin typeface="Calibri"/>
                <a:cs typeface="Calibri"/>
              </a:rPr>
              <a:t>The building blocks described</a:t>
            </a:r>
            <a:r>
              <a:rPr lang="en-US" sz="1650" spc="-5" dirty="0">
                <a:latin typeface="Calibri"/>
                <a:cs typeface="Calibri"/>
              </a:rPr>
              <a:t> </a:t>
            </a:r>
            <a:r>
              <a:rPr sz="1650" spc="-7" dirty="0">
                <a:latin typeface="Calibri"/>
                <a:cs typeface="Calibri"/>
              </a:rPr>
              <a:t>previously make Spring a logical choice</a:t>
            </a:r>
            <a:r>
              <a:rPr lang="en-US" sz="1650" spc="-7" dirty="0">
                <a:latin typeface="Calibri"/>
                <a:cs typeface="Calibri"/>
              </a:rPr>
              <a:t> </a:t>
            </a:r>
            <a:r>
              <a:rPr sz="1650" spc="-6" dirty="0">
                <a:latin typeface="Calibri"/>
                <a:cs typeface="Calibri"/>
              </a:rPr>
              <a:t>in many scenarios, from applets to full-</a:t>
            </a:r>
            <a:r>
              <a:rPr sz="1650" spc="-8" dirty="0">
                <a:latin typeface="Calibri"/>
                <a:cs typeface="Calibri"/>
              </a:rPr>
              <a:t>fledged enterprise applications that</a:t>
            </a:r>
            <a:r>
              <a:rPr lang="en-US" sz="1650" spc="-8" dirty="0">
                <a:latin typeface="Calibri"/>
                <a:cs typeface="Calibri"/>
              </a:rPr>
              <a:t> u</a:t>
            </a:r>
            <a:r>
              <a:rPr sz="1650" spc="-4" dirty="0">
                <a:latin typeface="Calibri"/>
                <a:cs typeface="Calibri"/>
              </a:rPr>
              <a:t>se Spring's transaction management</a:t>
            </a:r>
            <a:r>
              <a:rPr lang="en-US" sz="1650" spc="-4" dirty="0">
                <a:latin typeface="Calibri"/>
                <a:cs typeface="Calibri"/>
              </a:rPr>
              <a:t> functionality and web framework integration.</a:t>
            </a:r>
          </a:p>
          <a:p>
            <a:pPr marL="9525" marR="31375" algn="just">
              <a:lnSpc>
                <a:spcPts val="1781"/>
              </a:lnSpc>
            </a:pPr>
            <a:endParaRPr sz="1650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37856" y="4444196"/>
            <a:ext cx="3275394" cy="190500"/>
          </a:xfrm>
          <a:prstGeom prst="rect">
            <a:avLst/>
          </a:prstGeom>
        </p:spPr>
        <p:txBody>
          <a:bodyPr wrap="square" lIns="0" tIns="9239" rIns="0" bIns="0" rtlCol="0">
            <a:noAutofit/>
          </a:bodyPr>
          <a:lstStyle/>
          <a:p>
            <a:pPr marL="9525">
              <a:lnSpc>
                <a:spcPts val="1454"/>
              </a:lnSpc>
            </a:pPr>
            <a:r>
              <a:rPr sz="1350" spc="-3" dirty="0">
                <a:latin typeface="Arial"/>
                <a:cs typeface="Arial"/>
              </a:rPr>
              <a:t>Typical full-fledged Spring web</a:t>
            </a:r>
            <a:r>
              <a:rPr lang="en-US" sz="1350" spc="-3" dirty="0">
                <a:latin typeface="Arial"/>
                <a:cs typeface="Arial"/>
              </a:rPr>
              <a:t> application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19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630090"/>
            <a:ext cx="48469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MVC (Model-View-Controller)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7612" y="1506565"/>
            <a:ext cx="4437532" cy="257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>
              <a:lnSpc>
                <a:spcPct val="114599"/>
              </a:lnSpc>
              <a:spcBef>
                <a:spcPts val="100"/>
              </a:spcBef>
              <a:buClr>
                <a:schemeClr val="tx1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architectural pattern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commonly used  for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developing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user</a:t>
            </a:r>
            <a:r>
              <a:rPr sz="1400" spc="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interfaces.</a:t>
            </a:r>
            <a:endParaRPr sz="1400" dirty="0">
              <a:latin typeface="Noto Sans"/>
              <a:cs typeface="Noto Sans"/>
            </a:endParaRPr>
          </a:p>
          <a:p>
            <a:pPr marL="348615" marR="820419" indent="-336550">
              <a:lnSpc>
                <a:spcPct val="116100"/>
              </a:lnSpc>
              <a:spcBef>
                <a:spcPts val="975"/>
              </a:spcBef>
              <a:buClr>
                <a:schemeClr val="tx1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application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is divided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into </a:t>
            </a:r>
            <a:r>
              <a:rPr sz="1400" dirty="0">
                <a:solidFill>
                  <a:srgbClr val="695D46"/>
                </a:solidFill>
                <a:latin typeface="Noto Sans"/>
                <a:cs typeface="Noto Sans"/>
              </a:rPr>
              <a:t>3</a:t>
            </a:r>
            <a:r>
              <a:rPr lang="en-US" sz="14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interconnected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parts:</a:t>
            </a:r>
            <a:endParaRPr sz="1400" dirty="0">
              <a:latin typeface="Noto Sans"/>
              <a:cs typeface="Noto Sans"/>
            </a:endParaRPr>
          </a:p>
          <a:p>
            <a:pPr marL="805815" marR="85090" lvl="1" indent="-320675">
              <a:lnSpc>
                <a:spcPct val="114599"/>
              </a:lnSpc>
              <a:spcBef>
                <a:spcPts val="1040"/>
              </a:spcBef>
              <a:buFont typeface="Wingdings" panose="05000000000000000000" pitchFamily="2" charset="2"/>
              <a:buChar char="§"/>
              <a:tabLst>
                <a:tab pos="805180" algn="l"/>
                <a:tab pos="806450" algn="l"/>
              </a:tabLst>
            </a:pP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Model </a:t>
            </a:r>
            <a:r>
              <a:rPr sz="1200" dirty="0">
                <a:solidFill>
                  <a:srgbClr val="695D46"/>
                </a:solidFill>
                <a:latin typeface="Noto Sans"/>
                <a:cs typeface="Noto Sans"/>
              </a:rPr>
              <a:t>-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Responsible for </a:t>
            </a:r>
            <a:r>
              <a:rPr sz="1200" spc="-30" dirty="0">
                <a:solidFill>
                  <a:srgbClr val="695D46"/>
                </a:solidFill>
                <a:latin typeface="Noto Sans"/>
                <a:cs typeface="Noto Sans"/>
              </a:rPr>
              <a:t>managing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data  </a:t>
            </a:r>
            <a:r>
              <a:rPr sz="12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the application.</a:t>
            </a:r>
            <a:endParaRPr lang="en-US" sz="1200" dirty="0">
              <a:latin typeface="Noto Sans"/>
              <a:cs typeface="Noto Sans"/>
            </a:endParaRPr>
          </a:p>
          <a:p>
            <a:pPr marL="805815" marR="85090" lvl="1" indent="-320675">
              <a:lnSpc>
                <a:spcPct val="114599"/>
              </a:lnSpc>
              <a:spcBef>
                <a:spcPts val="1040"/>
              </a:spcBef>
              <a:buFont typeface="Wingdings" panose="05000000000000000000" pitchFamily="2" charset="2"/>
              <a:buChar char="§"/>
              <a:tabLst>
                <a:tab pos="805180" algn="l"/>
                <a:tab pos="806450" algn="l"/>
              </a:tabLst>
            </a:pP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1200" dirty="0">
                <a:solidFill>
                  <a:srgbClr val="695D46"/>
                </a:solidFill>
                <a:latin typeface="Noto Sans"/>
                <a:cs typeface="Noto Sans"/>
              </a:rPr>
              <a:t>-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Responsible for </a:t>
            </a:r>
            <a:r>
              <a:rPr sz="1200" spc="-20" dirty="0">
                <a:solidFill>
                  <a:srgbClr val="695D46"/>
                </a:solidFill>
                <a:latin typeface="Noto Sans"/>
                <a:cs typeface="Noto Sans"/>
              </a:rPr>
              <a:t>displaying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the 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model data to</a:t>
            </a:r>
            <a:r>
              <a:rPr sz="1200" spc="-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user.</a:t>
            </a:r>
            <a:endParaRPr sz="1200" dirty="0">
              <a:latin typeface="Noto Sans"/>
              <a:cs typeface="Noto Sans"/>
            </a:endParaRPr>
          </a:p>
          <a:p>
            <a:pPr marL="805815" marR="76835" lvl="1" indent="-320675">
              <a:lnSpc>
                <a:spcPct val="114599"/>
              </a:lnSpc>
              <a:spcBef>
                <a:spcPts val="975"/>
              </a:spcBef>
              <a:buFont typeface="Wingdings" panose="05000000000000000000" pitchFamily="2" charset="2"/>
              <a:buChar char="§"/>
              <a:tabLst>
                <a:tab pos="805180" algn="l"/>
                <a:tab pos="806450" algn="l"/>
              </a:tabLst>
            </a:pPr>
            <a:r>
              <a:rPr sz="12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 </a:t>
            </a:r>
            <a:r>
              <a:rPr sz="1200" dirty="0">
                <a:solidFill>
                  <a:srgbClr val="695D46"/>
                </a:solidFill>
                <a:latin typeface="Noto Sans"/>
                <a:cs typeface="Noto Sans"/>
              </a:rPr>
              <a:t>-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Responsible for </a:t>
            </a:r>
            <a:r>
              <a:rPr sz="1200" spc="-20" dirty="0">
                <a:solidFill>
                  <a:srgbClr val="695D46"/>
                </a:solidFill>
                <a:latin typeface="Noto Sans"/>
                <a:cs typeface="Noto Sans"/>
              </a:rPr>
              <a:t>processing 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user requests and </a:t>
            </a:r>
            <a:r>
              <a:rPr sz="1200" spc="-20" dirty="0">
                <a:solidFill>
                  <a:srgbClr val="695D46"/>
                </a:solidFill>
                <a:latin typeface="Noto Sans"/>
                <a:cs typeface="Noto Sans"/>
              </a:rPr>
              <a:t>building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an 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appropriate model and passes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it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to </a:t>
            </a:r>
            <a:r>
              <a:rPr sz="1200" spc="-15" dirty="0">
                <a:solidFill>
                  <a:srgbClr val="695D46"/>
                </a:solidFill>
                <a:latin typeface="Noto Sans"/>
                <a:cs typeface="Noto Sans"/>
              </a:rPr>
              <a:t>the  view </a:t>
            </a:r>
            <a:r>
              <a:rPr sz="1200" spc="-10" dirty="0">
                <a:solidFill>
                  <a:srgbClr val="695D46"/>
                </a:solidFill>
                <a:latin typeface="Noto Sans"/>
                <a:cs typeface="Noto Sans"/>
              </a:rPr>
              <a:t>for</a:t>
            </a:r>
            <a:r>
              <a:rPr sz="12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200" spc="-20" dirty="0">
                <a:solidFill>
                  <a:srgbClr val="695D46"/>
                </a:solidFill>
                <a:latin typeface="Noto Sans"/>
                <a:cs typeface="Noto Sans"/>
              </a:rPr>
              <a:t>rendering.</a:t>
            </a:r>
            <a:endParaRPr sz="1200" dirty="0">
              <a:latin typeface="Noto Sans"/>
              <a:cs typeface="Noto San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4815144" y="1622499"/>
            <a:ext cx="4019550" cy="2338705"/>
            <a:chOff x="4822852" y="1748358"/>
            <a:chExt cx="4019550" cy="2338705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6" name="object 6"/>
            <p:cNvSpPr/>
            <p:nvPr/>
          </p:nvSpPr>
          <p:spPr>
            <a:xfrm>
              <a:off x="4852557" y="1757883"/>
              <a:ext cx="3979724" cy="231925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7615" y="1753121"/>
              <a:ext cx="4010025" cy="2329180"/>
            </a:xfrm>
            <a:custGeom>
              <a:avLst/>
              <a:gdLst/>
              <a:ahLst/>
              <a:cxnLst/>
              <a:rect l="l" t="t" r="r" b="b"/>
              <a:pathLst>
                <a:path w="4010025" h="2329179">
                  <a:moveTo>
                    <a:pt x="0" y="0"/>
                  </a:moveTo>
                  <a:lnTo>
                    <a:pt x="4009416" y="0"/>
                  </a:lnTo>
                  <a:lnTo>
                    <a:pt x="4009416" y="2328795"/>
                  </a:lnTo>
                  <a:lnTo>
                    <a:pt x="0" y="2328795"/>
                  </a:lnTo>
                  <a:lnTo>
                    <a:pt x="0" y="0"/>
                  </a:lnTo>
                  <a:close/>
                </a:path>
              </a:pathLst>
            </a:custGeom>
            <a:ln w="9524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374" y="318940"/>
            <a:ext cx="691324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Request Processing Workflow (High Level)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095482" y="4241780"/>
            <a:ext cx="4673618" cy="18466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100" i="1" dirty="0">
                <a:latin typeface="Verdana"/>
                <a:cs typeface="Verdana"/>
              </a:rPr>
              <a:t>The request processing workflow in Spring Web MVC (high level)</a:t>
            </a:r>
            <a:endParaRPr sz="1100" dirty="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95482" y="1066185"/>
            <a:ext cx="4622815" cy="29643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8">
            <a:extLst>
              <a:ext uri="{FF2B5EF4-FFF2-40B4-BE49-F238E27FC236}">
                <a16:creationId xmlns:a16="http://schemas.microsoft.com/office/drawing/2014/main" id="{550B003F-C201-45B5-ACD1-175045215461}"/>
              </a:ext>
            </a:extLst>
          </p:cNvPr>
          <p:cNvSpPr txBox="1"/>
          <p:nvPr/>
        </p:nvSpPr>
        <p:spPr>
          <a:xfrm>
            <a:off x="909907" y="194686"/>
            <a:ext cx="6266486" cy="1491762"/>
          </a:xfrm>
          <a:prstGeom prst="rect">
            <a:avLst/>
          </a:prstGeom>
        </p:spPr>
        <p:txBody>
          <a:bodyPr wrap="square" lIns="0" tIns="28606" rIns="0" bIns="0" rtlCol="0">
            <a:noAutofit/>
          </a:bodyPr>
          <a:lstStyle/>
          <a:p>
            <a:pPr marL="12700">
              <a:lnSpc>
                <a:spcPts val="4505"/>
              </a:lnSpc>
            </a:pPr>
            <a:r>
              <a:rPr sz="2800" spc="-6" dirty="0">
                <a:latin typeface="Calibri" panose="020F0502020204030204" pitchFamily="34" charset="0"/>
                <a:cs typeface="Calibri" panose="020F0502020204030204" pitchFamily="34" charset="0"/>
              </a:rPr>
              <a:t>What is Spring Framework?</a:t>
            </a:r>
            <a:endParaRPr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object 17">
            <a:extLst>
              <a:ext uri="{FF2B5EF4-FFF2-40B4-BE49-F238E27FC236}">
                <a16:creationId xmlns:a16="http://schemas.microsoft.com/office/drawing/2014/main" id="{646E9ED3-3B3D-435D-AF83-1064D64DF0BE}"/>
              </a:ext>
            </a:extLst>
          </p:cNvPr>
          <p:cNvSpPr txBox="1"/>
          <p:nvPr/>
        </p:nvSpPr>
        <p:spPr>
          <a:xfrm>
            <a:off x="649656" y="940567"/>
            <a:ext cx="8037146" cy="3874346"/>
          </a:xfrm>
          <a:prstGeom prst="rect">
            <a:avLst/>
          </a:prstGeom>
        </p:spPr>
        <p:txBody>
          <a:bodyPr wrap="square" lIns="0" tIns="18383" rIns="0" bIns="0" rtlCol="0" anchor="t">
            <a:noAutofit/>
          </a:bodyPr>
          <a:lstStyle/>
          <a:p>
            <a:pPr marL="298450" indent="-285750" algn="just">
              <a:lnSpc>
                <a:spcPts val="2895"/>
              </a:lnSpc>
              <a:buFont typeface="Arial" panose="020B0604020202020204" pitchFamily="34" charset="0"/>
              <a:buChar char="•"/>
            </a:pPr>
            <a:r>
              <a:rPr lang="en-US" sz="1200" spc="-7" dirty="0">
                <a:latin typeface="Calibri"/>
                <a:cs typeface="Calibri"/>
              </a:rPr>
              <a:t>The Spring Framework is a Java platform that provides comprehensive infrastructure support for developing Java applications. </a:t>
            </a:r>
          </a:p>
          <a:p>
            <a:pPr marL="12700" algn="just">
              <a:lnSpc>
                <a:spcPts val="2895"/>
              </a:lnSpc>
            </a:pPr>
            <a:r>
              <a:rPr lang="en-US" sz="1200" spc="-7" dirty="0">
                <a:latin typeface="Calibri"/>
                <a:cs typeface="Calibri"/>
              </a:rPr>
              <a:t>         Spring handles the infrastructure so you can focus on your application.</a:t>
            </a:r>
          </a:p>
          <a:p>
            <a:pPr marL="298450" indent="-285750" algn="just">
              <a:lnSpc>
                <a:spcPts val="2895"/>
              </a:lnSpc>
              <a:buFont typeface="Arial" panose="020B0604020202020204" pitchFamily="34" charset="0"/>
              <a:buChar char="•"/>
            </a:pPr>
            <a:r>
              <a:rPr lang="en-US" sz="1200" spc="-7" dirty="0">
                <a:latin typeface="Calibri"/>
                <a:cs typeface="Calibri"/>
              </a:rPr>
              <a:t>Spring enables you to build applications from "plain old Java objects" (POJOs) and to apply enterprise services non-invasively </a:t>
            </a:r>
          </a:p>
          <a:p>
            <a:pPr marL="12700" algn="just">
              <a:lnSpc>
                <a:spcPts val="2895"/>
              </a:lnSpc>
            </a:pPr>
            <a:r>
              <a:rPr lang="en-US" sz="1200" spc="-7" dirty="0">
                <a:latin typeface="Calibri"/>
                <a:cs typeface="Calibri"/>
              </a:rPr>
              <a:t>         to POJOs. This capability applies to the Java SE programming model and to full and partial Java EE.</a:t>
            </a:r>
          </a:p>
          <a:p>
            <a:pPr marL="298450" indent="-285750" algn="just">
              <a:lnSpc>
                <a:spcPts val="2895"/>
              </a:lnSpc>
              <a:buFont typeface="Arial" panose="020B0604020202020204" pitchFamily="34" charset="0"/>
              <a:buChar char="•"/>
            </a:pPr>
            <a:r>
              <a:rPr lang="en-US" sz="1200" spc="-7" dirty="0">
                <a:latin typeface="Calibri"/>
                <a:cs typeface="Calibri"/>
              </a:rPr>
              <a:t>Examples of how you, as an application developer, can benefit from the Spring platform:</a:t>
            </a:r>
          </a:p>
          <a:p>
            <a:pPr marL="755650" lvl="1" indent="-285750" algn="just">
              <a:lnSpc>
                <a:spcPts val="2895"/>
              </a:lnSpc>
              <a:buFont typeface="Wingdings" panose="05000000000000000000" pitchFamily="2" charset="2"/>
              <a:buChar char="q"/>
            </a:pPr>
            <a:r>
              <a:rPr lang="en-US" sz="1200" spc="-7" dirty="0">
                <a:latin typeface="Calibri"/>
                <a:cs typeface="Calibri"/>
              </a:rPr>
              <a:t>Make a Java method execute in a database transaction without having to deal with transaction APIs.</a:t>
            </a:r>
          </a:p>
          <a:p>
            <a:pPr marL="755650" lvl="1" indent="-285750" algn="just">
              <a:lnSpc>
                <a:spcPts val="2895"/>
              </a:lnSpc>
              <a:buFont typeface="Wingdings" panose="05000000000000000000" pitchFamily="2" charset="2"/>
              <a:buChar char="q"/>
            </a:pPr>
            <a:r>
              <a:rPr lang="en-US" sz="1200" spc="-7" dirty="0">
                <a:latin typeface="Calibri"/>
                <a:cs typeface="Calibri"/>
              </a:rPr>
              <a:t>Make a local Java method an HTTP endpoint without having to deal with the Servlet API.</a:t>
            </a:r>
          </a:p>
          <a:p>
            <a:pPr marL="755650" lvl="1" indent="-285750" algn="just">
              <a:lnSpc>
                <a:spcPts val="2895"/>
              </a:lnSpc>
              <a:buFont typeface="Wingdings" panose="05000000000000000000" pitchFamily="2" charset="2"/>
              <a:buChar char="q"/>
            </a:pPr>
            <a:r>
              <a:rPr lang="en-US" sz="1200" spc="-7" dirty="0">
                <a:latin typeface="Calibri"/>
                <a:cs typeface="Calibri"/>
              </a:rPr>
              <a:t>Make a local Java method a message handler without having to deal with the JMS API.</a:t>
            </a:r>
          </a:p>
          <a:p>
            <a:pPr marL="755650" lvl="1" indent="-285750" algn="just">
              <a:lnSpc>
                <a:spcPts val="2895"/>
              </a:lnSpc>
              <a:buFont typeface="Wingdings" panose="05000000000000000000" pitchFamily="2" charset="2"/>
              <a:buChar char="q"/>
            </a:pPr>
            <a:r>
              <a:rPr lang="en-US" sz="1200" spc="-7" dirty="0">
                <a:latin typeface="Calibri"/>
                <a:cs typeface="Calibri"/>
              </a:rPr>
              <a:t>Make a local Java method a management operation without having to deal with the JMX API.</a:t>
            </a:r>
          </a:p>
        </p:txBody>
      </p:sp>
    </p:spTree>
    <p:extLst>
      <p:ext uri="{BB962C8B-B14F-4D97-AF65-F5344CB8AC3E}">
        <p14:creationId xmlns:p14="http://schemas.microsoft.com/office/powerpoint/2010/main" val="16458072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4" y="506979"/>
            <a:ext cx="35713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DispatcherServlet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992" y="1427971"/>
            <a:ext cx="4173958" cy="23717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48615" marR="5080" indent="-336550" algn="just">
              <a:lnSpc>
                <a:spcPct val="114599"/>
              </a:lnSpc>
              <a:spcBef>
                <a:spcPts val="100"/>
              </a:spcBef>
              <a:buClr>
                <a:srgbClr val="38751C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2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MVC is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designed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around a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central  servlet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named</a:t>
            </a:r>
            <a:r>
              <a:rPr sz="14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1400" dirty="0">
              <a:latin typeface="Noto Sans"/>
              <a:cs typeface="Noto Sans"/>
            </a:endParaRPr>
          </a:p>
          <a:p>
            <a:pPr marL="348615" marR="33020" indent="-336550" algn="just">
              <a:lnSpc>
                <a:spcPct val="116100"/>
              </a:lnSpc>
              <a:spcBef>
                <a:spcPts val="975"/>
              </a:spcBef>
              <a:buClr>
                <a:srgbClr val="38751C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acts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as a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central entry 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point to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2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r>
              <a:rPr sz="1400" spc="2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application.</a:t>
            </a:r>
            <a:endParaRPr sz="1400" dirty="0">
              <a:latin typeface="Noto Sans"/>
              <a:cs typeface="Noto Sans"/>
            </a:endParaRPr>
          </a:p>
          <a:p>
            <a:pPr marL="348615" marR="1069340" indent="-336550" algn="just">
              <a:lnSpc>
                <a:spcPct val="116100"/>
              </a:lnSpc>
              <a:spcBef>
                <a:spcPts val="969"/>
              </a:spcBef>
              <a:buClr>
                <a:srgbClr val="38751C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Every request is handled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by 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DispatcherServlet.</a:t>
            </a:r>
            <a:endParaRPr sz="1400" dirty="0">
              <a:latin typeface="Noto Sans"/>
              <a:cs typeface="Noto Sans"/>
            </a:endParaRPr>
          </a:p>
          <a:p>
            <a:pPr marL="348615" marR="288925" indent="-336550" algn="just">
              <a:lnSpc>
                <a:spcPct val="116100"/>
              </a:lnSpc>
              <a:spcBef>
                <a:spcPts val="975"/>
              </a:spcBef>
              <a:buClr>
                <a:srgbClr val="38751C"/>
              </a:buClr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DispatcherServlet is an expression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of 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Front Controller</a:t>
            </a:r>
            <a:r>
              <a:rPr sz="1400" b="1" spc="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pattern.</a:t>
            </a:r>
            <a:endParaRPr sz="1400" dirty="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2906" y="3933026"/>
            <a:ext cx="3552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10" dirty="0">
                <a:latin typeface="Noto Sans"/>
                <a:cs typeface="Noto Sans"/>
              </a:rPr>
              <a:t>The request </a:t>
            </a:r>
            <a:r>
              <a:rPr sz="1000" i="1" spc="-20" dirty="0">
                <a:latin typeface="Noto Sans"/>
                <a:cs typeface="Noto Sans"/>
              </a:rPr>
              <a:t>processing </a:t>
            </a:r>
            <a:r>
              <a:rPr sz="1000" i="1" spc="-10" dirty="0">
                <a:latin typeface="Noto Sans"/>
                <a:cs typeface="Noto Sans"/>
              </a:rPr>
              <a:t>workflow in </a:t>
            </a:r>
            <a:r>
              <a:rPr sz="1000" i="1" spc="-20" dirty="0">
                <a:latin typeface="Noto Sans"/>
                <a:cs typeface="Noto Sans"/>
              </a:rPr>
              <a:t>Spring </a:t>
            </a:r>
            <a:r>
              <a:rPr sz="1000" i="1" spc="-10" dirty="0">
                <a:latin typeface="Noto Sans"/>
                <a:cs typeface="Noto Sans"/>
              </a:rPr>
              <a:t>Web MVC </a:t>
            </a:r>
            <a:r>
              <a:rPr sz="1000" i="1" spc="-25" dirty="0">
                <a:latin typeface="Noto Sans"/>
                <a:cs typeface="Noto Sans"/>
              </a:rPr>
              <a:t>(high</a:t>
            </a:r>
            <a:r>
              <a:rPr sz="1000" i="1" spc="75" dirty="0">
                <a:latin typeface="Noto Sans"/>
                <a:cs typeface="Noto Sans"/>
              </a:rPr>
              <a:t> </a:t>
            </a:r>
            <a:r>
              <a:rPr sz="1000" i="1" spc="-10" dirty="0">
                <a:latin typeface="Noto Sans"/>
                <a:cs typeface="Noto Sans"/>
              </a:rPr>
              <a:t>level)</a:t>
            </a:r>
            <a:endParaRPr sz="1000" dirty="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32390" y="1266172"/>
            <a:ext cx="4000500" cy="2565400"/>
            <a:chOff x="4832390" y="1266172"/>
            <a:chExt cx="4000500" cy="2565400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7" name="object 7"/>
            <p:cNvSpPr/>
            <p:nvPr/>
          </p:nvSpPr>
          <p:spPr>
            <a:xfrm>
              <a:off x="4832390" y="1266172"/>
              <a:ext cx="3999891" cy="2564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570938" y="1610021"/>
              <a:ext cx="1090295" cy="676910"/>
            </a:xfrm>
            <a:custGeom>
              <a:avLst/>
              <a:gdLst/>
              <a:ahLst/>
              <a:cxnLst/>
              <a:rect l="l" t="t" r="r" b="b"/>
              <a:pathLst>
                <a:path w="1090295" h="676910">
                  <a:moveTo>
                    <a:pt x="0" y="0"/>
                  </a:moveTo>
                  <a:lnTo>
                    <a:pt x="1089897" y="0"/>
                  </a:lnTo>
                  <a:lnTo>
                    <a:pt x="1089897" y="676798"/>
                  </a:lnTo>
                  <a:lnTo>
                    <a:pt x="0" y="676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5992" y="418079"/>
            <a:ext cx="2491826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dirty="0"/>
              <a:t>Controllers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05992" y="1427971"/>
            <a:ext cx="4212058" cy="2366866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8615" marR="5080" indent="-336550" algn="just">
              <a:lnSpc>
                <a:spcPct val="115300"/>
              </a:lnSpc>
              <a:spcBef>
                <a:spcPts val="8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The Front Controller’s job is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to  determine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suitable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handler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capable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of 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performing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actual</a:t>
            </a:r>
            <a:r>
              <a:rPr sz="1400" spc="1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processing.</a:t>
            </a:r>
            <a:endParaRPr sz="1400" dirty="0">
              <a:latin typeface="Noto Sans"/>
              <a:cs typeface="Noto Sans"/>
            </a:endParaRPr>
          </a:p>
          <a:p>
            <a:pPr marL="348615" indent="-336550" algn="just">
              <a:lnSpc>
                <a:spcPct val="100000"/>
              </a:lnSpc>
              <a:spcBef>
                <a:spcPts val="124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Handlers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are </a:t>
            </a:r>
            <a:r>
              <a:rPr sz="1400" spc="-25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r>
              <a:rPr sz="14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Controllers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1400" dirty="0">
              <a:latin typeface="Noto Sans"/>
              <a:cs typeface="Noto Sans"/>
            </a:endParaRPr>
          </a:p>
          <a:p>
            <a:pPr marL="348615" marR="194945" indent="-336550" algn="just">
              <a:lnSpc>
                <a:spcPct val="116100"/>
              </a:lnSpc>
              <a:spcBef>
                <a:spcPts val="97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The selected Controller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interacts with  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service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layer; the relevant data are 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collected in a</a:t>
            </a:r>
            <a:r>
              <a:rPr sz="14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model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1400" dirty="0">
              <a:latin typeface="Noto Sans"/>
              <a:cs typeface="Noto Sans"/>
            </a:endParaRPr>
          </a:p>
          <a:p>
            <a:pPr marL="348615" marR="546735" indent="-336550" algn="just">
              <a:lnSpc>
                <a:spcPct val="116100"/>
              </a:lnSpc>
              <a:spcBef>
                <a:spcPts val="97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When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Controller has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finished 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processing,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Front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Controller  determines which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to</a:t>
            </a:r>
            <a:r>
              <a:rPr sz="1400" spc="2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render.</a:t>
            </a:r>
            <a:endParaRPr sz="1400" dirty="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52906" y="3933026"/>
            <a:ext cx="3552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10" dirty="0">
                <a:latin typeface="Noto Sans"/>
                <a:cs typeface="Noto Sans"/>
              </a:rPr>
              <a:t>The request </a:t>
            </a:r>
            <a:r>
              <a:rPr sz="1000" i="1" spc="-20" dirty="0">
                <a:latin typeface="Noto Sans"/>
                <a:cs typeface="Noto Sans"/>
              </a:rPr>
              <a:t>processing </a:t>
            </a:r>
            <a:r>
              <a:rPr sz="1000" i="1" spc="-10" dirty="0">
                <a:latin typeface="Noto Sans"/>
                <a:cs typeface="Noto Sans"/>
              </a:rPr>
              <a:t>workflow in </a:t>
            </a:r>
            <a:r>
              <a:rPr sz="1000" i="1" spc="-20" dirty="0">
                <a:latin typeface="Noto Sans"/>
                <a:cs typeface="Noto Sans"/>
              </a:rPr>
              <a:t>Spring </a:t>
            </a:r>
            <a:r>
              <a:rPr sz="1000" i="1" spc="-10" dirty="0">
                <a:latin typeface="Noto Sans"/>
                <a:cs typeface="Noto Sans"/>
              </a:rPr>
              <a:t>Web MVC </a:t>
            </a:r>
            <a:r>
              <a:rPr sz="1000" i="1" spc="-25" dirty="0">
                <a:latin typeface="Noto Sans"/>
                <a:cs typeface="Noto Sans"/>
              </a:rPr>
              <a:t>(high</a:t>
            </a:r>
            <a:r>
              <a:rPr sz="1000" i="1" spc="75" dirty="0">
                <a:latin typeface="Noto Sans"/>
                <a:cs typeface="Noto Sans"/>
              </a:rPr>
              <a:t> </a:t>
            </a:r>
            <a:r>
              <a:rPr sz="1000" i="1" spc="-10" dirty="0">
                <a:latin typeface="Noto Sans"/>
                <a:cs typeface="Noto Sans"/>
              </a:rPr>
              <a:t>level)</a:t>
            </a:r>
            <a:endParaRPr sz="1000" dirty="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32390" y="1266172"/>
            <a:ext cx="4000500" cy="2565400"/>
            <a:chOff x="4832390" y="1266172"/>
            <a:chExt cx="4000500" cy="2565400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7" name="object 7"/>
            <p:cNvSpPr/>
            <p:nvPr/>
          </p:nvSpPr>
          <p:spPr>
            <a:xfrm>
              <a:off x="4832390" y="1266172"/>
              <a:ext cx="3999891" cy="2564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180935" y="1581521"/>
              <a:ext cx="798195" cy="676910"/>
            </a:xfrm>
            <a:custGeom>
              <a:avLst/>
              <a:gdLst/>
              <a:ahLst/>
              <a:cxnLst/>
              <a:rect l="l" t="t" r="r" b="b"/>
              <a:pathLst>
                <a:path w="798195" h="676910">
                  <a:moveTo>
                    <a:pt x="0" y="0"/>
                  </a:moveTo>
                  <a:lnTo>
                    <a:pt x="797998" y="0"/>
                  </a:lnTo>
                  <a:lnTo>
                    <a:pt x="797998" y="676798"/>
                  </a:lnTo>
                  <a:lnTo>
                    <a:pt x="0" y="6767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1924" y="477690"/>
            <a:ext cx="15520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View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80592" y="1734256"/>
            <a:ext cx="4199358" cy="16287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48615" marR="364490" indent="-336550" algn="just">
              <a:lnSpc>
                <a:spcPct val="115300"/>
              </a:lnSpc>
              <a:spcBef>
                <a:spcPts val="8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When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Controller has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finished 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processing,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Front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Controller  determines which </a:t>
            </a:r>
            <a:r>
              <a:rPr sz="1400" b="1" spc="-5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to</a:t>
            </a:r>
            <a:r>
              <a:rPr sz="1400" spc="2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render.</a:t>
            </a:r>
            <a:endParaRPr sz="1400" dirty="0">
              <a:latin typeface="Noto Sans"/>
              <a:cs typeface="Noto Sans"/>
            </a:endParaRPr>
          </a:p>
          <a:p>
            <a:pPr marL="348615" marR="5080" indent="-336550" algn="just">
              <a:lnSpc>
                <a:spcPct val="116100"/>
              </a:lnSpc>
              <a:spcBef>
                <a:spcPts val="975"/>
              </a:spcBef>
              <a:buFont typeface="Arial"/>
              <a:buChar char="●"/>
              <a:tabLst>
                <a:tab pos="347980" algn="l"/>
                <a:tab pos="349250" algn="l"/>
              </a:tabLst>
            </a:pP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The Front Controller passes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model  to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 view which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is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finally which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is 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finally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rendered 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on </a:t>
            </a:r>
            <a:r>
              <a:rPr sz="1400" spc="-15" dirty="0">
                <a:solidFill>
                  <a:srgbClr val="695D46"/>
                </a:solidFill>
                <a:latin typeface="Noto Sans"/>
                <a:cs typeface="Noto Sans"/>
              </a:rPr>
              <a:t>the</a:t>
            </a:r>
            <a:r>
              <a:rPr sz="1400" spc="-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browser.</a:t>
            </a:r>
            <a:endParaRPr sz="1400" dirty="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24356" y="4034626"/>
            <a:ext cx="35521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i="1" spc="-10" dirty="0">
                <a:latin typeface="Noto Sans"/>
                <a:cs typeface="Noto Sans"/>
              </a:rPr>
              <a:t>The request </a:t>
            </a:r>
            <a:r>
              <a:rPr sz="1000" i="1" spc="-20" dirty="0">
                <a:latin typeface="Noto Sans"/>
                <a:cs typeface="Noto Sans"/>
              </a:rPr>
              <a:t>processing </a:t>
            </a:r>
            <a:r>
              <a:rPr sz="1000" i="1" spc="-10" dirty="0">
                <a:latin typeface="Noto Sans"/>
                <a:cs typeface="Noto Sans"/>
              </a:rPr>
              <a:t>workflow in </a:t>
            </a:r>
            <a:r>
              <a:rPr sz="1000" i="1" spc="-20" dirty="0">
                <a:latin typeface="Noto Sans"/>
                <a:cs typeface="Noto Sans"/>
              </a:rPr>
              <a:t>Spring </a:t>
            </a:r>
            <a:r>
              <a:rPr sz="1000" i="1" spc="-10" dirty="0">
                <a:latin typeface="Noto Sans"/>
                <a:cs typeface="Noto Sans"/>
              </a:rPr>
              <a:t>Web MVC </a:t>
            </a:r>
            <a:r>
              <a:rPr sz="1000" i="1" spc="-25" dirty="0">
                <a:latin typeface="Noto Sans"/>
                <a:cs typeface="Noto Sans"/>
              </a:rPr>
              <a:t>(high</a:t>
            </a:r>
            <a:r>
              <a:rPr sz="1000" i="1" spc="75" dirty="0">
                <a:latin typeface="Noto Sans"/>
                <a:cs typeface="Noto Sans"/>
              </a:rPr>
              <a:t> </a:t>
            </a:r>
            <a:r>
              <a:rPr sz="1000" i="1" spc="-10" dirty="0">
                <a:latin typeface="Noto Sans"/>
                <a:cs typeface="Noto Sans"/>
              </a:rPr>
              <a:t>level)</a:t>
            </a:r>
            <a:endParaRPr sz="1000" dirty="0">
              <a:latin typeface="Noto Sans"/>
              <a:cs typeface="Noto San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4832390" y="1266172"/>
            <a:ext cx="4000500" cy="2565400"/>
            <a:chOff x="4832390" y="1266172"/>
            <a:chExt cx="4000500" cy="2565400"/>
          </a:xfrm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</p:grpSpPr>
        <p:sp>
          <p:nvSpPr>
            <p:cNvPr id="7" name="object 7"/>
            <p:cNvSpPr/>
            <p:nvPr/>
          </p:nvSpPr>
          <p:spPr>
            <a:xfrm>
              <a:off x="4832390" y="1266172"/>
              <a:ext cx="3999891" cy="25649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  <a:ln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99163" y="2963569"/>
              <a:ext cx="798195" cy="520700"/>
            </a:xfrm>
            <a:custGeom>
              <a:avLst/>
              <a:gdLst/>
              <a:ahLst/>
              <a:cxnLst/>
              <a:rect l="l" t="t" r="r" b="b"/>
              <a:pathLst>
                <a:path w="798195" h="520700">
                  <a:moveTo>
                    <a:pt x="0" y="0"/>
                  </a:moveTo>
                  <a:lnTo>
                    <a:pt x="797998" y="0"/>
                  </a:lnTo>
                  <a:lnTo>
                    <a:pt x="797998" y="520198"/>
                  </a:lnTo>
                  <a:lnTo>
                    <a:pt x="0" y="520198"/>
                  </a:lnTo>
                  <a:lnTo>
                    <a:pt x="0" y="0"/>
                  </a:lnTo>
                  <a:close/>
                </a:path>
              </a:pathLst>
            </a:custGeom>
            <a:ln w="19049">
              <a:noFill/>
            </a:ln>
            <a:effectLst>
              <a:outerShdw blurRad="57785" dist="33020" dir="3180000" algn="ctr">
                <a:srgbClr val="000000">
                  <a:alpha val="30000"/>
                </a:srgbClr>
              </a:outerShdw>
            </a:effectLst>
            <a:sp3d prstMaterial="metal">
              <a:bevelT w="38100" h="57150" prst="angle"/>
            </a:sp3d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703" y="280840"/>
            <a:ext cx="729488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Request Processing Workflow (Details Level)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69703" y="1334627"/>
            <a:ext cx="3735070" cy="290169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 indent="-324485" algn="just">
              <a:lnSpc>
                <a:spcPct val="100000"/>
              </a:lnSpc>
              <a:spcBef>
                <a:spcPts val="100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receives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</a:t>
            </a:r>
            <a:r>
              <a:rPr sz="900" spc="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request.</a:t>
            </a:r>
            <a:endParaRPr sz="900" dirty="0">
              <a:latin typeface="Noto Sans"/>
              <a:cs typeface="Noto Sans"/>
            </a:endParaRPr>
          </a:p>
          <a:p>
            <a:pPr marL="336550" marR="33020" indent="-324485" algn="just">
              <a:lnSpc>
                <a:spcPct val="111100"/>
              </a:lnSpc>
              <a:spcBef>
                <a:spcPts val="52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dispatches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task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selecting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an  appropriate controller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</a:t>
            </a:r>
            <a:r>
              <a:rPr sz="900" b="1" spc="-10" dirty="0">
                <a:solidFill>
                  <a:srgbClr val="695D46"/>
                </a:solidFill>
                <a:latin typeface="Noto Sans"/>
                <a:cs typeface="Noto Sans"/>
              </a:rPr>
              <a:t>HandlerMapping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. </a:t>
            </a:r>
            <a:r>
              <a:rPr sz="900" b="1" spc="-10" dirty="0">
                <a:solidFill>
                  <a:srgbClr val="695D46"/>
                </a:solidFill>
                <a:latin typeface="Noto Sans"/>
                <a:cs typeface="Noto Sans"/>
              </a:rPr>
              <a:t>HandlerMapping 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selects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Controller which is mapped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the </a:t>
            </a:r>
            <a:r>
              <a:rPr sz="900" spc="-20" dirty="0">
                <a:solidFill>
                  <a:srgbClr val="695D46"/>
                </a:solidFill>
                <a:latin typeface="Noto Sans"/>
                <a:cs typeface="Noto Sans"/>
              </a:rPr>
              <a:t>incoming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request 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URL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and returns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(selected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Handler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)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and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 DispatcherServlet.</a:t>
            </a:r>
            <a:endParaRPr sz="900" dirty="0">
              <a:latin typeface="Noto Sans"/>
              <a:cs typeface="Noto Sans"/>
            </a:endParaRPr>
          </a:p>
          <a:p>
            <a:pPr marL="336550" marR="5080" indent="-324485" algn="just">
              <a:lnSpc>
                <a:spcPct val="111100"/>
              </a:lnSpc>
              <a:spcBef>
                <a:spcPts val="52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dispatches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task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executing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business  </a:t>
            </a:r>
            <a:r>
              <a:rPr sz="900" spc="-20" dirty="0">
                <a:solidFill>
                  <a:srgbClr val="695D46"/>
                </a:solidFill>
                <a:latin typeface="Noto Sans"/>
                <a:cs typeface="Noto Sans"/>
              </a:rPr>
              <a:t>logic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</a:t>
            </a:r>
            <a:r>
              <a:rPr sz="900" spc="2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HandlerAdapter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900" dirty="0">
              <a:latin typeface="Noto Sans"/>
              <a:cs typeface="Noto Sans"/>
            </a:endParaRPr>
          </a:p>
          <a:p>
            <a:pPr marL="336550" indent="-324485" algn="just">
              <a:lnSpc>
                <a:spcPct val="100000"/>
              </a:lnSpc>
              <a:spcBef>
                <a:spcPts val="64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HandlerAdapter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calls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business </a:t>
            </a:r>
            <a:r>
              <a:rPr sz="900" spc="-20" dirty="0">
                <a:solidFill>
                  <a:srgbClr val="695D46"/>
                </a:solidFill>
                <a:latin typeface="Noto Sans"/>
                <a:cs typeface="Noto Sans"/>
              </a:rPr>
              <a:t>logic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process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</a:t>
            </a:r>
            <a:r>
              <a:rPr sz="900" spc="5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900" dirty="0">
              <a:latin typeface="Noto Sans"/>
              <a:cs typeface="Noto Sans"/>
            </a:endParaRPr>
          </a:p>
          <a:p>
            <a:pPr marL="336550" marR="258445" indent="-324485" algn="just">
              <a:lnSpc>
                <a:spcPct val="111100"/>
              </a:lnSpc>
              <a:spcBef>
                <a:spcPts val="52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Controller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executes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business </a:t>
            </a:r>
            <a:r>
              <a:rPr sz="900" spc="-20" dirty="0">
                <a:solidFill>
                  <a:srgbClr val="695D46"/>
                </a:solidFill>
                <a:latin typeface="Noto Sans"/>
                <a:cs typeface="Noto Sans"/>
              </a:rPr>
              <a:t>logic,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sets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processing 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result in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Model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and returns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20" dirty="0">
                <a:solidFill>
                  <a:srgbClr val="695D46"/>
                </a:solidFill>
                <a:latin typeface="Noto Sans"/>
                <a:cs typeface="Noto Sans"/>
              </a:rPr>
              <a:t>logical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name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HandlerAdapter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900" dirty="0">
              <a:latin typeface="Noto Sans"/>
              <a:cs typeface="Noto Sans"/>
            </a:endParaRPr>
          </a:p>
          <a:p>
            <a:pPr marL="336550" marR="160020" indent="-324485" algn="just">
              <a:lnSpc>
                <a:spcPct val="111100"/>
              </a:lnSpc>
              <a:spcBef>
                <a:spcPts val="52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dispatches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task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of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resolving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 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corresponding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the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View name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ViewResolver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. 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ViewResolver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returns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mapped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View</a:t>
            </a:r>
            <a:r>
              <a:rPr sz="900" spc="1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name.</a:t>
            </a:r>
            <a:endParaRPr sz="900" dirty="0">
              <a:latin typeface="Noto Sans"/>
              <a:cs typeface="Noto Sans"/>
            </a:endParaRPr>
          </a:p>
          <a:p>
            <a:pPr marL="336550" marR="433705" indent="-324485" algn="just">
              <a:lnSpc>
                <a:spcPct val="111100"/>
              </a:lnSpc>
              <a:spcBef>
                <a:spcPts val="52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DispatcherServlet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dispatches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 </a:t>
            </a:r>
            <a:r>
              <a:rPr sz="900" spc="-15" dirty="0">
                <a:solidFill>
                  <a:srgbClr val="695D46"/>
                </a:solidFill>
                <a:latin typeface="Noto Sans"/>
                <a:cs typeface="Noto Sans"/>
              </a:rPr>
              <a:t>rendering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process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to 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returned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.</a:t>
            </a:r>
            <a:endParaRPr sz="900" dirty="0">
              <a:latin typeface="Noto Sans"/>
              <a:cs typeface="Noto Sans"/>
            </a:endParaRPr>
          </a:p>
          <a:p>
            <a:pPr marL="336550" indent="-324485" algn="just">
              <a:lnSpc>
                <a:spcPct val="100000"/>
              </a:lnSpc>
              <a:spcBef>
                <a:spcPts val="645"/>
              </a:spcBef>
              <a:buFont typeface="Noto Sans"/>
              <a:buAutoNum type="arabicPeriod"/>
              <a:tabLst>
                <a:tab pos="336550" algn="l"/>
                <a:tab pos="337185" algn="l"/>
              </a:tabLst>
            </a:pP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View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renders </a:t>
            </a:r>
            <a:r>
              <a:rPr sz="900" b="1" spc="-5" dirty="0">
                <a:solidFill>
                  <a:srgbClr val="695D46"/>
                </a:solidFill>
                <a:latin typeface="Noto Sans"/>
                <a:cs typeface="Noto Sans"/>
              </a:rPr>
              <a:t>Model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data and returns </a:t>
            </a:r>
            <a:r>
              <a:rPr sz="900" spc="-5" dirty="0">
                <a:solidFill>
                  <a:srgbClr val="695D46"/>
                </a:solidFill>
                <a:latin typeface="Noto Sans"/>
                <a:cs typeface="Noto Sans"/>
              </a:rPr>
              <a:t>the</a:t>
            </a:r>
            <a:r>
              <a:rPr sz="900" spc="3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900" spc="-10" dirty="0">
                <a:solidFill>
                  <a:srgbClr val="695D46"/>
                </a:solidFill>
                <a:latin typeface="Noto Sans"/>
                <a:cs typeface="Noto Sans"/>
              </a:rPr>
              <a:t>response.</a:t>
            </a:r>
            <a:endParaRPr sz="900" dirty="0">
              <a:latin typeface="Noto Sans"/>
              <a:cs typeface="Noto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20966" y="1266172"/>
            <a:ext cx="4635539" cy="2988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124" y="325290"/>
            <a:ext cx="511437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Web Application Context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21273" y="1436607"/>
            <a:ext cx="4295140" cy="269557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332740" marR="5080" indent="-320675" algn="just">
              <a:lnSpc>
                <a:spcPct val="113700"/>
              </a:lnSpc>
              <a:spcBef>
                <a:spcPts val="85"/>
              </a:spcBef>
              <a:buFont typeface="Arial"/>
              <a:buChar char="●"/>
              <a:tabLst>
                <a:tab pos="333375" algn="l"/>
              </a:tabLst>
            </a:pP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DispatcherServlet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expects a </a:t>
            </a:r>
            <a:r>
              <a:rPr sz="1200" b="1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WebApplicationContext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 an extension </a:t>
            </a:r>
            <a:r>
              <a:rPr sz="1200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plain </a:t>
            </a:r>
            <a:r>
              <a:rPr sz="1200" b="1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ApplicationContext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for its own  </a:t>
            </a:r>
            <a:r>
              <a:rPr sz="1200" spc="-2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2740" indent="-320675">
              <a:lnSpc>
                <a:spcPct val="100000"/>
              </a:lnSpc>
              <a:spcBef>
                <a:spcPts val="1185"/>
              </a:spcBef>
              <a:buClr>
                <a:srgbClr val="38751C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WebApplicationContext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has a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link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sz="1200" spc="4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2740">
              <a:lnSpc>
                <a:spcPct val="100000"/>
              </a:lnSpc>
              <a:spcBef>
                <a:spcPts val="210"/>
              </a:spcBef>
            </a:pP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ServletContext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Servlet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 associated</a:t>
            </a:r>
            <a:r>
              <a:rPr sz="1200" spc="4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2740" marR="228600" indent="-320675" algn="just">
              <a:lnSpc>
                <a:spcPct val="114599"/>
              </a:lnSpc>
              <a:spcBef>
                <a:spcPts val="975"/>
              </a:spcBef>
              <a:buClr>
                <a:srgbClr val="38751C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root WebApplicationContext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typically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contains 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infrastructure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beans such as data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repositories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  business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services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 inherited and could be  </a:t>
            </a:r>
            <a:r>
              <a:rPr sz="1200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overridden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 the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Servlet</a:t>
            </a:r>
            <a:r>
              <a:rPr sz="1200" b="1" spc="-2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b="1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WebApplicationContext</a:t>
            </a:r>
            <a:r>
              <a:rPr sz="1200" spc="-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32740" marR="237490" indent="-320675">
              <a:lnSpc>
                <a:spcPct val="114599"/>
              </a:lnSpc>
              <a:spcBef>
                <a:spcPts val="975"/>
              </a:spcBef>
              <a:buClr>
                <a:srgbClr val="38751C"/>
              </a:buClr>
              <a:buFont typeface="Arial"/>
              <a:buChar char="●"/>
              <a:tabLst>
                <a:tab pos="332740" algn="l"/>
                <a:tab pos="333375" algn="l"/>
              </a:tabLst>
            </a:pP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Servlet WebApplicationContext contains web-related  beans: such as </a:t>
            </a:r>
            <a:r>
              <a:rPr sz="1200" spc="-15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controllers, </a:t>
            </a:r>
            <a:r>
              <a:rPr sz="1200" spc="-1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handler</a:t>
            </a:r>
            <a:r>
              <a:rPr sz="1200" spc="2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sz="1200" spc="-20" dirty="0">
                <a:solidFill>
                  <a:srgbClr val="695D46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mappings,...</a:t>
            </a:r>
            <a:endParaRPr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46139" y="1152422"/>
            <a:ext cx="3586142" cy="33026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4" y="374287"/>
            <a:ext cx="5184226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libri" panose="020F0502020204030204" pitchFamily="34" charset="0"/>
                <a:cs typeface="Calibri" panose="020F0502020204030204" pitchFamily="34" charset="0"/>
              </a:rPr>
              <a:t>Important annotations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4724" y="1457207"/>
            <a:ext cx="7780655" cy="2868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695D46"/>
                </a:solidFill>
                <a:latin typeface="Noto Sans"/>
                <a:cs typeface="Noto Sans"/>
              </a:rPr>
              <a:t>Some </a:t>
            </a: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important annotations which are </a:t>
            </a:r>
            <a:r>
              <a:rPr sz="1800" spc="-10" dirty="0">
                <a:solidFill>
                  <a:srgbClr val="695D46"/>
                </a:solidFill>
                <a:latin typeface="Noto Sans"/>
                <a:cs typeface="Noto Sans"/>
              </a:rPr>
              <a:t>used </a:t>
            </a: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in </a:t>
            </a:r>
            <a:r>
              <a:rPr sz="1800" spc="-10" dirty="0">
                <a:solidFill>
                  <a:srgbClr val="695D46"/>
                </a:solidFill>
                <a:latin typeface="Noto Sans"/>
                <a:cs typeface="Noto Sans"/>
              </a:rPr>
              <a:t>a </a:t>
            </a:r>
            <a:r>
              <a:rPr sz="1800" spc="-30" dirty="0">
                <a:solidFill>
                  <a:srgbClr val="695D46"/>
                </a:solidFill>
                <a:latin typeface="Noto Sans"/>
                <a:cs typeface="Noto Sans"/>
              </a:rPr>
              <a:t>Spring </a:t>
            </a:r>
            <a:r>
              <a:rPr sz="1800" spc="-10" dirty="0">
                <a:solidFill>
                  <a:srgbClr val="695D46"/>
                </a:solidFill>
                <a:latin typeface="Noto Sans"/>
                <a:cs typeface="Noto Sans"/>
              </a:rPr>
              <a:t>MVC</a:t>
            </a:r>
            <a:r>
              <a:rPr sz="1800" spc="11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application.</a:t>
            </a:r>
            <a:endParaRPr sz="1800" dirty="0">
              <a:latin typeface="Noto Sans"/>
              <a:cs typeface="Noto Sans"/>
            </a:endParaRPr>
          </a:p>
          <a:p>
            <a:pPr marL="469900" indent="-367030">
              <a:lnSpc>
                <a:spcPct val="100000"/>
              </a:lnSpc>
              <a:spcBef>
                <a:spcPts val="134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@Controller </a:t>
            </a: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and</a:t>
            </a:r>
            <a:r>
              <a:rPr sz="1800" spc="15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@RestController</a:t>
            </a:r>
            <a:endParaRPr sz="1800" dirty="0">
              <a:latin typeface="Noto Sans"/>
              <a:cs typeface="Noto Sans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spc="-25" dirty="0">
                <a:solidFill>
                  <a:srgbClr val="695D46"/>
                </a:solidFill>
                <a:latin typeface="Noto Sans"/>
                <a:cs typeface="Noto Sans"/>
              </a:rPr>
              <a:t>@RequestMapping</a:t>
            </a:r>
            <a:endParaRPr sz="1800" dirty="0">
              <a:latin typeface="Noto Sans"/>
              <a:cs typeface="Noto Sans"/>
            </a:endParaRPr>
          </a:p>
          <a:p>
            <a:pPr marL="876300" lvl="1" indent="-285750">
              <a:lnSpc>
                <a:spcPct val="100000"/>
              </a:lnSpc>
              <a:spcBef>
                <a:spcPts val="1305"/>
              </a:spcBef>
              <a:buFont typeface="Wingdings" panose="05000000000000000000" pitchFamily="2" charset="2"/>
              <a:buChar char="§"/>
              <a:tabLst>
                <a:tab pos="926465" algn="l"/>
                <a:tab pos="927100" algn="l"/>
              </a:tabLst>
            </a:pP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@GetMapping, @PostMapping, @PutMapping </a:t>
            </a:r>
            <a:r>
              <a:rPr sz="1400" spc="-10" dirty="0">
                <a:solidFill>
                  <a:srgbClr val="695D46"/>
                </a:solidFill>
                <a:latin typeface="Noto Sans"/>
                <a:cs typeface="Noto Sans"/>
              </a:rPr>
              <a:t>and</a:t>
            </a:r>
            <a:r>
              <a:rPr sz="1400" spc="4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400" spc="-20" dirty="0">
                <a:solidFill>
                  <a:srgbClr val="695D46"/>
                </a:solidFill>
                <a:latin typeface="Noto Sans"/>
                <a:cs typeface="Noto Sans"/>
              </a:rPr>
              <a:t>@DeleteMapping</a:t>
            </a:r>
            <a:endParaRPr sz="1400" dirty="0">
              <a:latin typeface="Noto Sans"/>
              <a:cs typeface="Noto Sans"/>
            </a:endParaRPr>
          </a:p>
          <a:p>
            <a:pPr marL="469900" indent="-367030">
              <a:lnSpc>
                <a:spcPct val="100000"/>
              </a:lnSpc>
              <a:spcBef>
                <a:spcPts val="123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@</a:t>
            </a: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RequestParam</a:t>
            </a:r>
            <a:r>
              <a:rPr sz="1800" spc="-15" dirty="0">
                <a:solidFill>
                  <a:srgbClr val="695D46"/>
                </a:solidFill>
                <a:latin typeface="Noto Sans"/>
                <a:cs typeface="Noto Sans"/>
              </a:rPr>
              <a:t>,</a:t>
            </a:r>
            <a:r>
              <a:rPr sz="1800" dirty="0">
                <a:solidFill>
                  <a:srgbClr val="695D46"/>
                </a:solidFill>
                <a:latin typeface="Noto Sans"/>
                <a:cs typeface="Noto Sans"/>
              </a:rPr>
              <a:t> </a:t>
            </a: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@PathVariable</a:t>
            </a:r>
            <a:endParaRPr sz="1800" dirty="0">
              <a:latin typeface="Noto Sans"/>
              <a:cs typeface="Noto Sans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@RequestBody</a:t>
            </a:r>
            <a:endParaRPr sz="1800" dirty="0">
              <a:latin typeface="Noto Sans"/>
              <a:cs typeface="Noto Sans"/>
            </a:endParaRPr>
          </a:p>
          <a:p>
            <a:pPr marL="469900" indent="-367030">
              <a:lnSpc>
                <a:spcPct val="100000"/>
              </a:lnSpc>
              <a:spcBef>
                <a:spcPts val="1290"/>
              </a:spcBef>
              <a:buFont typeface="Arial"/>
              <a:buChar char="●"/>
              <a:tabLst>
                <a:tab pos="469265" algn="l"/>
                <a:tab pos="469900" algn="l"/>
              </a:tabLst>
            </a:pPr>
            <a:r>
              <a:rPr sz="1800" i="1" spc="-15" dirty="0">
                <a:solidFill>
                  <a:srgbClr val="695D46"/>
                </a:solidFill>
                <a:latin typeface="Noto Sans"/>
                <a:cs typeface="Noto Sans"/>
              </a:rPr>
              <a:t>@ResponseBody</a:t>
            </a:r>
            <a:endParaRPr sz="1800" dirty="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6C0F9-4E69-4C7B-8E6C-3D221BB01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035" y="176348"/>
            <a:ext cx="8180887" cy="428207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GM Employee Management System – DEMO Application</a:t>
            </a:r>
            <a:endParaRPr lang="en-IN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42CC48-0F5E-4C6D-8A54-AC82E528D35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4858F5-9E22-40C8-A016-56CBEAF3F3F8}"/>
              </a:ext>
            </a:extLst>
          </p:cNvPr>
          <p:cNvSpPr txBox="1"/>
          <p:nvPr/>
        </p:nvSpPr>
        <p:spPr>
          <a:xfrm>
            <a:off x="1276894" y="2045751"/>
            <a:ext cx="65902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Sign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login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view the list of Users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User can logout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16C226-3E43-410B-AFC8-E6D1EBE0A803}"/>
              </a:ext>
            </a:extLst>
          </p:cNvPr>
          <p:cNvSpPr txBox="1"/>
          <p:nvPr/>
        </p:nvSpPr>
        <p:spPr>
          <a:xfrm>
            <a:off x="960120" y="1195790"/>
            <a:ext cx="7524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application is built with Spring Boot MVC, JPA, </a:t>
            </a:r>
            <a:r>
              <a:rPr lang="en-US" dirty="0" err="1"/>
              <a:t>Thymeleaf</a:t>
            </a:r>
            <a:r>
              <a:rPr lang="en-US" dirty="0"/>
              <a:t> and having below functionalities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0283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0EA5-3725-498E-863A-2102E49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E7BB90-DBC7-4337-85D9-134F81FFB4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06" t="6729" r="17005" b="28470"/>
          <a:stretch/>
        </p:blipFill>
        <p:spPr>
          <a:xfrm>
            <a:off x="2124636" y="1089211"/>
            <a:ext cx="4598894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1136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0EA5-3725-498E-863A-2102E49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8D3CC50C-6C5E-41CE-A9A2-9E49D7AD1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909637"/>
            <a:ext cx="6400800" cy="332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430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0EA5-3725-498E-863A-2102E49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F16721D-78CB-45BC-BCE9-F06F72FFC8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30" t="10521" r="3643" b="50000"/>
          <a:stretch/>
        </p:blipFill>
        <p:spPr>
          <a:xfrm>
            <a:off x="313509" y="1711234"/>
            <a:ext cx="8405948" cy="1899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2710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687704" y="562184"/>
            <a:ext cx="6798945" cy="1118822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spc="-11" dirty="0">
                <a:latin typeface="Calibri" panose="020F0502020204030204" pitchFamily="34" charset="0"/>
                <a:cs typeface="Calibri" panose="020F0502020204030204" pitchFamily="34" charset="0"/>
              </a:rPr>
              <a:t>Advantages of</a:t>
            </a:r>
            <a:r>
              <a:rPr lang="en-US" sz="3300" spc="-11" dirty="0">
                <a:latin typeface="Calibri" panose="020F0502020204030204" pitchFamily="34" charset="0"/>
                <a:cs typeface="Calibri" panose="020F0502020204030204" pitchFamily="34" charset="0"/>
              </a:rPr>
              <a:t> Using Spring Framework</a:t>
            </a:r>
            <a:endParaRPr sz="33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525" marR="62956">
              <a:lnSpc>
                <a:spcPct val="95825"/>
              </a:lnSpc>
              <a:spcBef>
                <a:spcPts val="2819"/>
              </a:spcBef>
            </a:pPr>
            <a:endParaRPr sz="21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64711" y="2539667"/>
            <a:ext cx="2710789" cy="285368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9383" y="3711892"/>
            <a:ext cx="3613653" cy="669665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 marR="39947">
              <a:lnSpc>
                <a:spcPts val="2171"/>
              </a:lnSpc>
            </a:pPr>
            <a:endParaRPr sz="21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74663" y="4096189"/>
            <a:ext cx="2099693" cy="285368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>
                <a:solidFill>
                  <a:srgbClr val="888888"/>
                </a:solidFill>
                <a:latin typeface="Calibri"/>
                <a:cs typeface="Calibri"/>
              </a:rPr>
              <a:t>21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3A2A64-A213-4F3B-942E-380700FD9FBA}"/>
              </a:ext>
            </a:extLst>
          </p:cNvPr>
          <p:cNvSpPr txBox="1"/>
          <p:nvPr/>
        </p:nvSpPr>
        <p:spPr>
          <a:xfrm>
            <a:off x="687704" y="1138328"/>
            <a:ext cx="7117353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source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Lightweight and fast 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Loose coupling thanks to Dependency Injection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Automatic Transaction Management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AOP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Supports Both XML and Annotation Based Configuration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Modules that make our life easier like Spring Security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EDA780-856E-4EF2-8318-68C3BB3AC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40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6A4F4A-8F55-4E77-B0DC-2287CD94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91" b="8605"/>
          <a:stretch/>
        </p:blipFill>
        <p:spPr>
          <a:xfrm>
            <a:off x="280851" y="1979022"/>
            <a:ext cx="8393676" cy="1574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23595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41D0EA5-3725-498E-863A-2102E491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9F4CB-636E-414B-A182-781394C97D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69" r="16080" b="19849"/>
          <a:stretch/>
        </p:blipFill>
        <p:spPr>
          <a:xfrm>
            <a:off x="1963271" y="1362075"/>
            <a:ext cx="5398994" cy="2672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50099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7670D-4366-4483-9A3C-153AD2F7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DE1C59-9736-4695-94D9-1D4874A4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090" y="0"/>
            <a:ext cx="313182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8447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7670D-4366-4483-9A3C-153AD2F7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A764E-5871-480D-963D-EA9F8377C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274" y="0"/>
            <a:ext cx="716145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3974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007E2-7BC7-4FED-9E28-C00B3728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EE22CD-9C3F-4F53-BA1A-6A9A129D08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0"/>
            <a:ext cx="73152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70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E09E5-DF94-4772-A86C-4A0D001B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45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FF3837-7484-4DEB-B6C9-0C12CE1FA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00" t="8471" r="39214" b="15172"/>
          <a:stretch/>
        </p:blipFill>
        <p:spPr>
          <a:xfrm>
            <a:off x="2588895" y="207117"/>
            <a:ext cx="3966210" cy="4729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990447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D092A-F0F0-4332-95EF-7F4BF031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46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C8EEE0A-D9EB-4509-8C00-BBBAC4CA23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15" t="8243" r="35500" b="13942"/>
          <a:stretch/>
        </p:blipFill>
        <p:spPr>
          <a:xfrm>
            <a:off x="2399473" y="164136"/>
            <a:ext cx="4345053" cy="4815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1777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6CE85-1E74-42B8-8732-4633ED84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47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18A339-4DB8-447F-8182-44ABF4FAF1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0" t="7787" r="38143" b="6095"/>
          <a:stretch/>
        </p:blipFill>
        <p:spPr>
          <a:xfrm>
            <a:off x="2627267" y="73062"/>
            <a:ext cx="3889466" cy="499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96571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A7670D-4366-4483-9A3C-153AD2F77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48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17FE16-5A7F-48D1-862D-626E7163BF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57" t="8267" r="42072" b="65425"/>
          <a:stretch/>
        </p:blipFill>
        <p:spPr>
          <a:xfrm>
            <a:off x="2058513" y="1450793"/>
            <a:ext cx="5026973" cy="2241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04437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1007E2-7BC7-4FED-9E28-C00B37289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49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E38954-7E9C-4A11-ADF5-8056E251E9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643" t="7919" r="33714" b="38336"/>
          <a:stretch/>
        </p:blipFill>
        <p:spPr>
          <a:xfrm>
            <a:off x="1631241" y="441688"/>
            <a:ext cx="5881517" cy="4260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3661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625753" y="1131521"/>
            <a:ext cx="4395978" cy="3296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txBody>
          <a:bodyPr wrap="square" lIns="0" tIns="0" rIns="0" bIns="0" rtlCol="0">
            <a:noAutofit/>
          </a:bodyPr>
          <a:lstStyle/>
          <a:p>
            <a:endParaRPr sz="1350"/>
          </a:p>
        </p:txBody>
      </p:sp>
      <p:sp>
        <p:nvSpPr>
          <p:cNvPr id="9" name="object 9"/>
          <p:cNvSpPr txBox="1"/>
          <p:nvPr/>
        </p:nvSpPr>
        <p:spPr>
          <a:xfrm>
            <a:off x="687705" y="562184"/>
            <a:ext cx="1142142" cy="438759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dirty="0">
                <a:latin typeface="Calibri Light"/>
                <a:cs typeface="Calibri Light"/>
              </a:rPr>
              <a:t>Spring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43585" y="562184"/>
            <a:ext cx="1553859" cy="438759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lang="en-IN" sz="3300" dirty="0">
                <a:latin typeface="Calibri Light"/>
                <a:cs typeface="Calibri Light"/>
              </a:rPr>
              <a:t>Modules</a:t>
            </a:r>
            <a:endParaRPr sz="3300" dirty="0">
              <a:latin typeface="Calibri Light"/>
              <a:cs typeface="Calibr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10449" y="1710988"/>
            <a:ext cx="114490" cy="209930"/>
          </a:xfrm>
          <a:prstGeom prst="rect">
            <a:avLst/>
          </a:prstGeom>
        </p:spPr>
        <p:txBody>
          <a:bodyPr wrap="square" lIns="0" tIns="10239" rIns="0" bIns="0" rtlCol="0">
            <a:noAutofit/>
          </a:bodyPr>
          <a:lstStyle/>
          <a:p>
            <a:pPr marL="9525">
              <a:lnSpc>
                <a:spcPts val="1613"/>
              </a:lnSpc>
            </a:pPr>
            <a:r>
              <a:rPr sz="1500" dirty="0">
                <a:latin typeface="Arial"/>
                <a:cs typeface="Arial"/>
              </a:rPr>
              <a:t>•</a:t>
            </a:r>
            <a:endParaRPr sz="15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81898" y="1710988"/>
            <a:ext cx="3576352" cy="621411"/>
          </a:xfrm>
          <a:prstGeom prst="rect">
            <a:avLst/>
          </a:prstGeom>
        </p:spPr>
        <p:txBody>
          <a:bodyPr wrap="square" lIns="0" tIns="10239" rIns="0" bIns="0" rtlCol="0">
            <a:noAutofit/>
          </a:bodyPr>
          <a:lstStyle/>
          <a:p>
            <a:pPr marL="9525" algn="just">
              <a:lnSpc>
                <a:spcPts val="1613"/>
              </a:lnSpc>
            </a:pPr>
            <a:r>
              <a:rPr sz="1500" spc="-1" dirty="0">
                <a:latin typeface="Arial"/>
                <a:cs typeface="Arial"/>
              </a:rPr>
              <a:t>The Spring Framework consists of</a:t>
            </a:r>
            <a:endParaRPr sz="1500" dirty="0">
              <a:latin typeface="Arial"/>
              <a:cs typeface="Arial"/>
            </a:endParaRPr>
          </a:p>
          <a:p>
            <a:pPr marL="9525" marR="165830" algn="just">
              <a:lnSpc>
                <a:spcPts val="1620"/>
              </a:lnSpc>
              <a:spcBef>
                <a:spcPts val="4"/>
              </a:spcBef>
            </a:pPr>
            <a:r>
              <a:rPr sz="1500" spc="-1" dirty="0">
                <a:latin typeface="Arial"/>
                <a:cs typeface="Arial"/>
              </a:rPr>
              <a:t>features organized into about 20</a:t>
            </a:r>
            <a:r>
              <a:rPr lang="en-US" sz="1500" spc="-1" dirty="0">
                <a:latin typeface="Arial"/>
                <a:cs typeface="Arial"/>
              </a:rPr>
              <a:t>   </a:t>
            </a:r>
            <a:r>
              <a:rPr sz="1500" spc="-1" dirty="0">
                <a:latin typeface="Arial"/>
                <a:cs typeface="Arial"/>
              </a:rPr>
              <a:t>modules.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10449" y="2629103"/>
            <a:ext cx="114490" cy="209930"/>
          </a:xfrm>
          <a:prstGeom prst="rect">
            <a:avLst/>
          </a:prstGeom>
        </p:spPr>
        <p:txBody>
          <a:bodyPr wrap="square" lIns="0" tIns="10239" rIns="0" bIns="0" rtlCol="0">
            <a:noAutofit/>
          </a:bodyPr>
          <a:lstStyle/>
          <a:p>
            <a:pPr marL="9525">
              <a:lnSpc>
                <a:spcPts val="1613"/>
              </a:lnSpc>
            </a:pPr>
            <a:r>
              <a:rPr sz="1500" dirty="0">
                <a:latin typeface="Arial"/>
                <a:cs typeface="Arial"/>
              </a:rPr>
              <a:t>•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81898" y="2629103"/>
            <a:ext cx="3576352" cy="1028509"/>
          </a:xfrm>
          <a:prstGeom prst="rect">
            <a:avLst/>
          </a:prstGeom>
        </p:spPr>
        <p:txBody>
          <a:bodyPr wrap="square" lIns="0" tIns="10239" rIns="0" bIns="0" rtlCol="0">
            <a:noAutofit/>
          </a:bodyPr>
          <a:lstStyle/>
          <a:p>
            <a:pPr marL="9525" algn="just">
              <a:lnSpc>
                <a:spcPts val="1613"/>
              </a:lnSpc>
            </a:pPr>
            <a:r>
              <a:rPr sz="1500" spc="-2" dirty="0">
                <a:latin typeface="Arial"/>
                <a:cs typeface="Arial"/>
              </a:rPr>
              <a:t>These modules are grouped into</a:t>
            </a:r>
            <a:r>
              <a:rPr lang="en-US" sz="1500" spc="-2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Core Container, Data Access</a:t>
            </a:r>
            <a:r>
              <a:rPr lang="en-US" sz="1500" spc="-4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/</a:t>
            </a:r>
            <a:r>
              <a:rPr lang="en-US" sz="1500" spc="-4" dirty="0">
                <a:latin typeface="Arial"/>
                <a:cs typeface="Arial"/>
              </a:rPr>
              <a:t> </a:t>
            </a:r>
            <a:r>
              <a:rPr sz="1500" spc="-4" dirty="0">
                <a:latin typeface="Arial"/>
                <a:cs typeface="Arial"/>
              </a:rPr>
              <a:t>Integration, Web, AOP (Aspect Oriented Programming),</a:t>
            </a:r>
            <a:r>
              <a:rPr lang="en-US" sz="1500" spc="-4" dirty="0">
                <a:latin typeface="Arial"/>
                <a:cs typeface="Arial"/>
              </a:rPr>
              <a:t> </a:t>
            </a:r>
            <a:r>
              <a:rPr sz="1500" spc="-8" dirty="0">
                <a:latin typeface="Arial"/>
                <a:cs typeface="Arial"/>
              </a:rPr>
              <a:t>Instrumentation, and Test.</a:t>
            </a:r>
            <a:endParaRPr sz="15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84566" y="4463147"/>
            <a:ext cx="2678351" cy="190728"/>
          </a:xfrm>
          <a:prstGeom prst="rect">
            <a:avLst/>
          </a:prstGeom>
        </p:spPr>
        <p:txBody>
          <a:bodyPr wrap="square" lIns="0" tIns="9239" rIns="0" bIns="0" rtlCol="0">
            <a:noAutofit/>
          </a:bodyPr>
          <a:lstStyle/>
          <a:p>
            <a:pPr marL="9525">
              <a:lnSpc>
                <a:spcPts val="1454"/>
              </a:lnSpc>
            </a:pPr>
            <a:r>
              <a:rPr sz="1350" spc="-2" dirty="0">
                <a:latin typeface="Arial"/>
                <a:cs typeface="Arial"/>
              </a:rPr>
              <a:t>Overview of the Spring Framework</a:t>
            </a:r>
            <a:endParaRPr sz="1350" dirty="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 dirty="0">
                <a:solidFill>
                  <a:srgbClr val="888888"/>
                </a:solidFill>
                <a:latin typeface="Calibri"/>
                <a:cs typeface="Calibri"/>
              </a:rPr>
              <a:t>18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EE09E5-DF94-4772-A86C-4A0D001B2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50</a:t>
            </a:fld>
            <a:endParaRPr lang="en-US"/>
          </a:p>
        </p:txBody>
      </p:sp>
      <p:pic>
        <p:nvPicPr>
          <p:cNvPr id="4" name="Picture 3" descr="A picture containing text, screenshot, monitor, electronics&#10;&#10;Description automatically generated">
            <a:extLst>
              <a:ext uri="{FF2B5EF4-FFF2-40B4-BE49-F238E27FC236}">
                <a16:creationId xmlns:a16="http://schemas.microsoft.com/office/drawing/2014/main" id="{CD1FE782-BF56-4E2F-8A67-78A598D598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357" t="7979" r="28929" b="65112"/>
          <a:stretch/>
        </p:blipFill>
        <p:spPr>
          <a:xfrm>
            <a:off x="516714" y="1282609"/>
            <a:ext cx="8110572" cy="2578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681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1D092A-F0F0-4332-95EF-7F4BF031D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51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7617EC6F-0A8F-400D-8E0D-FF5481A6B2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0" t="7555" r="47214" b="67902"/>
          <a:stretch/>
        </p:blipFill>
        <p:spPr>
          <a:xfrm>
            <a:off x="1818464" y="1209947"/>
            <a:ext cx="5507072" cy="2723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47070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46CE85-1E74-42B8-8732-4633ED841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52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5D52FC-7E7A-49BC-8742-1E19F68B3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8329" r="33428" b="30603"/>
          <a:stretch/>
        </p:blipFill>
        <p:spPr>
          <a:xfrm>
            <a:off x="1586068" y="175566"/>
            <a:ext cx="5971864" cy="4792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27824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EEBC9C-91C6-4A4B-939C-09547A32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53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DD9D797-FAF4-4686-9E8E-AB7136068E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00" t="8002" r="37786" b="42103"/>
          <a:stretch/>
        </p:blipFill>
        <p:spPr>
          <a:xfrm>
            <a:off x="1345474" y="197026"/>
            <a:ext cx="6453052" cy="47494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15275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EADF30E-A3E4-4A75-A55E-E9DF45F25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54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81D410DA-1F60-4551-8BCC-E2880209CE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5" t="8132" r="32215" b="10321"/>
          <a:stretch/>
        </p:blipFill>
        <p:spPr>
          <a:xfrm>
            <a:off x="2214154" y="75923"/>
            <a:ext cx="4715691" cy="4991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834118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F2182-394C-44AD-A90B-A84AF4E84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t>55</a:t>
            </a:fld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58D95C1-4FE5-4FCF-A164-8CC04D13FA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428" t="8505" r="30358" b="8977"/>
          <a:stretch/>
        </p:blipFill>
        <p:spPr>
          <a:xfrm>
            <a:off x="2086791" y="57787"/>
            <a:ext cx="4970418" cy="502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2599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3061344" y="76870"/>
            <a:ext cx="2707435" cy="749198"/>
          </a:xfrm>
          <a:prstGeom prst="rect">
            <a:avLst/>
          </a:prstGeom>
        </p:spPr>
        <p:txBody>
          <a:bodyPr wrap="square" lIns="0" tIns="21455" rIns="0" bIns="0" rtlCol="0">
            <a:noAutofit/>
          </a:bodyPr>
          <a:lstStyle/>
          <a:p>
            <a:pPr marL="9525">
              <a:lnSpc>
                <a:spcPts val="3379"/>
              </a:lnSpc>
            </a:pPr>
            <a:r>
              <a:rPr sz="3300" dirty="0">
                <a:latin typeface="Calibri Light"/>
                <a:cs typeface="Calibri Light"/>
              </a:rPr>
              <a:t>Spring Modules</a:t>
            </a:r>
          </a:p>
          <a:p>
            <a:pPr marL="9525" marR="62922">
              <a:lnSpc>
                <a:spcPts val="2445"/>
              </a:lnSpc>
            </a:pPr>
            <a:r>
              <a:rPr sz="2250" spc="-2" dirty="0">
                <a:latin typeface="Calibri Light"/>
                <a:cs typeface="Calibri Light"/>
              </a:rPr>
              <a:t>Spring Projects</a:t>
            </a:r>
            <a:endParaRPr sz="2250" dirty="0">
              <a:latin typeface="Calibri Light"/>
              <a:cs typeface="Calibr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31854" y="1088232"/>
            <a:ext cx="2366417" cy="2969857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352425" indent="-342900" algn="just">
              <a:lnSpc>
                <a:spcPts val="2563"/>
              </a:lnSpc>
              <a:spcBef>
                <a:spcPts val="352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</a:t>
            </a:r>
            <a:r>
              <a:rPr sz="2100" spc="-11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i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Spr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ng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Spr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ng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Spr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ng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spc="-2" dirty="0">
                <a:latin typeface="Calibri"/>
                <a:cs typeface="Calibri"/>
              </a:rPr>
              <a:t>Spring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30980" y="1100932"/>
            <a:ext cx="2149758" cy="3591099"/>
          </a:xfrm>
          <a:prstGeom prst="rect">
            <a:avLst/>
          </a:prstGeom>
        </p:spPr>
        <p:txBody>
          <a:bodyPr wrap="square" lIns="0" tIns="13787" rIns="0" bIns="0" rtlCol="0" anchor="t">
            <a:noAutofit/>
          </a:bodyPr>
          <a:lstStyle/>
          <a:p>
            <a:pPr marL="9525">
              <a:lnSpc>
                <a:spcPts val="2563"/>
              </a:lnSpc>
              <a:spcBef>
                <a:spcPts val="352"/>
              </a:spcBef>
            </a:pPr>
            <a:r>
              <a:rPr lang="en-US" sz="2100" spc="-8">
                <a:latin typeface="Calibri"/>
                <a:cs typeface="Calibri"/>
              </a:rPr>
              <a:t>Core</a:t>
            </a:r>
            <a:endParaRPr lang="en-US"/>
          </a:p>
          <a:p>
            <a:pPr marL="9525">
              <a:lnSpc>
                <a:spcPts val="2563"/>
              </a:lnSpc>
              <a:spcBef>
                <a:spcPts val="352"/>
              </a:spcBef>
            </a:pPr>
            <a:r>
              <a:rPr sz="2100" spc="-8">
                <a:latin typeface="Calibri"/>
                <a:cs typeface="Calibri"/>
              </a:rPr>
              <a:t>Data </a:t>
            </a:r>
            <a:r>
              <a:rPr lang="en-US" sz="2100" spc="-8">
                <a:latin typeface="Calibri"/>
                <a:cs typeface="Calibri"/>
              </a:rPr>
              <a:t>&amp; </a:t>
            </a:r>
            <a:r>
              <a:rPr lang="en-IN" sz="2100">
                <a:latin typeface="Calibri"/>
                <a:cs typeface="Calibri"/>
              </a:rPr>
              <a:t>I</a:t>
            </a:r>
            <a:r>
              <a:rPr lang="en-IN" sz="2100" spc="-19">
                <a:latin typeface="Calibri"/>
                <a:cs typeface="Calibri"/>
              </a:rPr>
              <a:t>nt</a:t>
            </a:r>
            <a:r>
              <a:rPr lang="en-IN" sz="2100">
                <a:latin typeface="Calibri"/>
                <a:cs typeface="Calibri"/>
              </a:rPr>
              <a:t>eg</a:t>
            </a:r>
            <a:r>
              <a:rPr lang="en-IN" sz="2100" spc="-44">
                <a:latin typeface="Calibri"/>
                <a:cs typeface="Calibri"/>
              </a:rPr>
              <a:t>r</a:t>
            </a:r>
            <a:r>
              <a:rPr lang="en-IN" sz="2100" spc="-14">
                <a:latin typeface="Calibri"/>
                <a:cs typeface="Calibri"/>
              </a:rPr>
              <a:t>a</a:t>
            </a:r>
            <a:r>
              <a:rPr lang="en-IN" sz="2100">
                <a:latin typeface="Calibri"/>
                <a:cs typeface="Calibri"/>
              </a:rPr>
              <a:t>tion</a:t>
            </a:r>
            <a:endParaRPr sz="2100">
              <a:latin typeface="Calibri"/>
              <a:cs typeface="Calibri"/>
            </a:endParaRPr>
          </a:p>
          <a:p>
            <a:pPr marL="9525">
              <a:lnSpc>
                <a:spcPts val="2563"/>
              </a:lnSpc>
              <a:spcBef>
                <a:spcPts val="453"/>
              </a:spcBef>
            </a:pPr>
            <a:r>
              <a:rPr lang="en-US" sz="2100" spc="-6">
                <a:latin typeface="Calibri"/>
                <a:cs typeface="Calibri"/>
              </a:rPr>
              <a:t>AOP</a:t>
            </a:r>
            <a:endParaRPr/>
          </a:p>
          <a:p>
            <a:pPr marL="9525">
              <a:lnSpc>
                <a:spcPts val="2563"/>
              </a:lnSpc>
              <a:spcBef>
                <a:spcPts val="453"/>
              </a:spcBef>
            </a:pPr>
            <a:r>
              <a:rPr sz="2100">
                <a:latin typeface="Calibri"/>
                <a:cs typeface="Calibri"/>
              </a:rPr>
              <a:t>Security </a:t>
            </a:r>
            <a:r>
              <a:rPr lang="en-US" sz="2100">
                <a:latin typeface="Calibri"/>
                <a:cs typeface="Calibri"/>
              </a:rPr>
              <a:t>&amp; OAuth</a:t>
            </a:r>
            <a:endParaRPr sz="2100">
              <a:latin typeface="Calibri"/>
              <a:cs typeface="Calibri"/>
            </a:endParaRPr>
          </a:p>
          <a:p>
            <a:pPr marL="9525">
              <a:lnSpc>
                <a:spcPts val="2563"/>
              </a:lnSpc>
              <a:spcBef>
                <a:spcPts val="453"/>
              </a:spcBef>
            </a:pPr>
            <a:r>
              <a:rPr sz="2100" spc="-1">
                <a:latin typeface="Calibri"/>
                <a:cs typeface="Calibri"/>
              </a:rPr>
              <a:t>Cloud</a:t>
            </a:r>
            <a:r>
              <a:rPr lang="en-US" sz="2100" spc="-1">
                <a:latin typeface="Calibri"/>
                <a:cs typeface="Calibri"/>
              </a:rPr>
              <a:t> </a:t>
            </a:r>
            <a:endParaRPr lang="en-US" sz="2100">
              <a:latin typeface="Calibri"/>
              <a:cs typeface="Calibri"/>
            </a:endParaRPr>
          </a:p>
          <a:p>
            <a:pPr marL="9525">
              <a:lnSpc>
                <a:spcPts val="2563"/>
              </a:lnSpc>
              <a:spcBef>
                <a:spcPts val="453"/>
              </a:spcBef>
            </a:pPr>
            <a:r>
              <a:rPr sz="2100">
                <a:latin typeface="Calibri"/>
                <a:cs typeface="Calibri"/>
              </a:rPr>
              <a:t>AMQP</a:t>
            </a:r>
            <a:endParaRPr lang="en-US" sz="2100">
              <a:latin typeface="Calibri"/>
              <a:cs typeface="Calibri"/>
            </a:endParaRPr>
          </a:p>
          <a:p>
            <a:pPr marL="9525">
              <a:lnSpc>
                <a:spcPts val="2563"/>
              </a:lnSpc>
              <a:spcBef>
                <a:spcPts val="456"/>
              </a:spcBef>
            </a:pPr>
            <a:r>
              <a:rPr lang="en-US" sz="2100" spc="-14">
                <a:latin typeface="Calibri"/>
                <a:cs typeface="Calibri"/>
              </a:rPr>
              <a:t>Web &amp; Web Flow </a:t>
            </a:r>
            <a:endParaRPr lang="en-US" sz="2100">
              <a:latin typeface="Calibri"/>
              <a:cs typeface="Calibri"/>
            </a:endParaRPr>
          </a:p>
          <a:p>
            <a:pPr marL="9687" marR="39309">
              <a:lnSpc>
                <a:spcPct val="101725"/>
              </a:lnSpc>
              <a:spcBef>
                <a:spcPts val="531"/>
              </a:spcBef>
            </a:pPr>
            <a:r>
              <a:rPr lang="en-US" sz="2100" spc="-5" err="1">
                <a:latin typeface="Calibri"/>
                <a:cs typeface="Calibri"/>
              </a:rPr>
              <a:t>Hateoas</a:t>
            </a:r>
            <a:endParaRPr lang="en-US" sz="2100" spc="-5">
              <a:latin typeface="Calibri"/>
              <a:cs typeface="Calibri"/>
            </a:endParaRPr>
          </a:p>
          <a:p>
            <a:pPr marL="9525" marR="38735">
              <a:lnSpc>
                <a:spcPct val="101725"/>
              </a:lnSpc>
              <a:spcBef>
                <a:spcPts val="531"/>
              </a:spcBef>
            </a:pPr>
            <a:r>
              <a:rPr lang="en-US" sz="2100" spc="-5">
                <a:latin typeface="Calibri"/>
                <a:cs typeface="Calibri"/>
              </a:rPr>
              <a:t>Batch</a:t>
            </a:r>
          </a:p>
          <a:p>
            <a:pPr marL="9525" marR="38735">
              <a:lnSpc>
                <a:spcPct val="101725"/>
              </a:lnSpc>
              <a:spcBef>
                <a:spcPts val="531"/>
              </a:spcBef>
            </a:pPr>
            <a:endParaRPr lang="en-US" sz="2100" spc="-5">
              <a:latin typeface="Calibri"/>
              <a:cs typeface="Calibri"/>
            </a:endParaRPr>
          </a:p>
          <a:p>
            <a:pPr marL="9687">
              <a:lnSpc>
                <a:spcPts val="2563"/>
              </a:lnSpc>
              <a:spcBef>
                <a:spcPts val="453"/>
              </a:spcBef>
            </a:pPr>
            <a:endParaRPr lang="en-US" sz="2100">
              <a:latin typeface="Calibri"/>
              <a:cs typeface="Calibri"/>
            </a:endParaRPr>
          </a:p>
          <a:p>
            <a:pPr marL="9687" marR="39309">
              <a:lnSpc>
                <a:spcPct val="101725"/>
              </a:lnSpc>
              <a:spcBef>
                <a:spcPts val="543"/>
              </a:spcBef>
            </a:pPr>
            <a:endParaRPr lang="en-US"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1854" y="3040513"/>
            <a:ext cx="2848578" cy="2969857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Spr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ng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dirty="0">
                <a:latin typeface="Calibri"/>
                <a:cs typeface="Calibri"/>
              </a:rPr>
              <a:t>Spr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ng </a:t>
            </a: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sz="2100" spc="-2" dirty="0">
                <a:latin typeface="Calibri"/>
                <a:cs typeface="Calibri"/>
              </a:rPr>
              <a:t>Spring</a:t>
            </a:r>
            <a:endParaRPr lang="en-US" sz="2100" spc="-2" dirty="0">
              <a:latin typeface="Calibri"/>
              <a:cs typeface="Calibri"/>
            </a:endParaRPr>
          </a:p>
          <a:p>
            <a:pPr marL="352425" indent="-342900" algn="just">
              <a:lnSpc>
                <a:spcPts val="2563"/>
              </a:lnSpc>
              <a:spcBef>
                <a:spcPts val="453"/>
              </a:spcBef>
              <a:buFont typeface="Arial" panose="020B0604020202020204" pitchFamily="34" charset="0"/>
              <a:buChar char="•"/>
            </a:pPr>
            <a:r>
              <a:rPr lang="en-IN" sz="2100" spc="-2" dirty="0">
                <a:latin typeface="Calibri"/>
                <a:cs typeface="Calibri"/>
              </a:rPr>
              <a:t>Spring</a:t>
            </a:r>
            <a:endParaRPr sz="2100" dirty="0">
              <a:latin typeface="Calibri"/>
              <a:cs typeface="Calibri"/>
            </a:endParaRPr>
          </a:p>
          <a:p>
            <a:pPr marL="9525" marR="8886" algn="just">
              <a:lnSpc>
                <a:spcPct val="101725"/>
              </a:lnSpc>
              <a:spcBef>
                <a:spcPts val="543"/>
              </a:spcBef>
            </a:pPr>
            <a:r>
              <a:rPr lang="en-US" sz="2100" spc="-2" dirty="0">
                <a:latin typeface="Calibri"/>
                <a:cs typeface="Calibri"/>
              </a:rPr>
              <a:t> 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35468" y="4058089"/>
            <a:ext cx="754718" cy="285368"/>
          </a:xfrm>
          <a:prstGeom prst="rect">
            <a:avLst/>
          </a:prstGeom>
        </p:spPr>
        <p:txBody>
          <a:bodyPr wrap="square" lIns="0" tIns="13787" rIns="0" bIns="0" rtlCol="0">
            <a:noAutofit/>
          </a:bodyPr>
          <a:lstStyle/>
          <a:p>
            <a:pPr marL="9525">
              <a:lnSpc>
                <a:spcPts val="2171"/>
              </a:lnSpc>
            </a:pPr>
            <a:endParaRPr sz="21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20659" y="4848911"/>
            <a:ext cx="152743" cy="133350"/>
          </a:xfrm>
          <a:prstGeom prst="rect">
            <a:avLst/>
          </a:prstGeom>
        </p:spPr>
        <p:txBody>
          <a:bodyPr wrap="square" lIns="0" tIns="6191" rIns="0" bIns="0" rtlCol="0">
            <a:noAutofit/>
          </a:bodyPr>
          <a:lstStyle/>
          <a:p>
            <a:pPr marL="9525">
              <a:lnSpc>
                <a:spcPts val="975"/>
              </a:lnSpc>
            </a:pPr>
            <a:r>
              <a:rPr sz="900" spc="3">
                <a:solidFill>
                  <a:srgbClr val="888888"/>
                </a:solidFill>
                <a:latin typeface="Calibri"/>
                <a:cs typeface="Calibri"/>
              </a:rPr>
              <a:t>20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CCD26-3E00-48DD-9B22-9A2B235C4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object 15">
            <a:extLst>
              <a:ext uri="{FF2B5EF4-FFF2-40B4-BE49-F238E27FC236}">
                <a16:creationId xmlns:a16="http://schemas.microsoft.com/office/drawing/2014/main" id="{7018953E-619E-48EB-884B-B3E0D60E5EDC}"/>
              </a:ext>
            </a:extLst>
          </p:cNvPr>
          <p:cNvSpPr txBox="1"/>
          <p:nvPr/>
        </p:nvSpPr>
        <p:spPr>
          <a:xfrm>
            <a:off x="691886" y="1581638"/>
            <a:ext cx="5780250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298450" indent="-285750">
              <a:lnSpc>
                <a:spcPts val="2900"/>
              </a:lnSpc>
              <a:buFont typeface="Arial" panose="020B0604020202020204" pitchFamily="34" charset="0"/>
              <a:buChar char="•"/>
            </a:pPr>
            <a:r>
              <a:rPr spc="-2" dirty="0">
                <a:latin typeface="Calibri"/>
                <a:cs typeface="Calibri"/>
              </a:rPr>
              <a:t>The technology that </a:t>
            </a:r>
            <a:r>
              <a:rPr lang="en-IN" spc="-2" dirty="0">
                <a:latin typeface="Calibri"/>
                <a:cs typeface="Calibri"/>
              </a:rPr>
              <a:t>defines</a:t>
            </a:r>
            <a:r>
              <a:rPr lang="en-US" spc="-2" dirty="0">
                <a:latin typeface="Calibri"/>
                <a:cs typeface="Calibri"/>
              </a:rPr>
              <a:t> Spring (Heart of Spring).</a:t>
            </a:r>
          </a:p>
          <a:p>
            <a:pPr marL="12700">
              <a:lnSpc>
                <a:spcPts val="2900"/>
              </a:lnSpc>
            </a:pPr>
            <a:endParaRPr lang="en-US" spc="-2" dirty="0">
              <a:latin typeface="Calibri"/>
              <a:cs typeface="Calibri"/>
            </a:endParaRPr>
          </a:p>
          <a:p>
            <a:pPr marL="12700">
              <a:lnSpc>
                <a:spcPts val="2900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49EBCA17-5BC1-4097-A43B-8B07913FB02F}"/>
              </a:ext>
            </a:extLst>
          </p:cNvPr>
          <p:cNvSpPr txBox="1"/>
          <p:nvPr/>
        </p:nvSpPr>
        <p:spPr>
          <a:xfrm>
            <a:off x="6018178" y="1200842"/>
            <a:ext cx="1953087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4C576E1A-D63C-426C-893F-BC581697F389}"/>
              </a:ext>
            </a:extLst>
          </p:cNvPr>
          <p:cNvSpPr txBox="1"/>
          <p:nvPr/>
        </p:nvSpPr>
        <p:spPr>
          <a:xfrm>
            <a:off x="7973080" y="1200842"/>
            <a:ext cx="1559917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9" name="object 12">
            <a:extLst>
              <a:ext uri="{FF2B5EF4-FFF2-40B4-BE49-F238E27FC236}">
                <a16:creationId xmlns:a16="http://schemas.microsoft.com/office/drawing/2014/main" id="{244D7E63-BA9B-42C0-BCE1-A55A85D01267}"/>
              </a:ext>
            </a:extLst>
          </p:cNvPr>
          <p:cNvSpPr txBox="1"/>
          <p:nvPr/>
        </p:nvSpPr>
        <p:spPr>
          <a:xfrm>
            <a:off x="691886" y="1962434"/>
            <a:ext cx="7866023" cy="764540"/>
          </a:xfrm>
          <a:prstGeom prst="rect">
            <a:avLst/>
          </a:prstGeom>
        </p:spPr>
        <p:txBody>
          <a:bodyPr wrap="square" lIns="0" tIns="18383" rIns="0" bIns="0" rtlCol="0">
            <a:noAutofit/>
          </a:bodyPr>
          <a:lstStyle/>
          <a:p>
            <a:pPr marL="298450" indent="-285750">
              <a:lnSpc>
                <a:spcPts val="2895"/>
              </a:lnSpc>
              <a:buFont typeface="Arial" panose="020B0604020202020204" pitchFamily="34" charset="0"/>
              <a:buChar char="•"/>
            </a:pPr>
            <a:r>
              <a:rPr spc="-7" dirty="0">
                <a:latin typeface="Calibri"/>
                <a:cs typeface="Calibri"/>
              </a:rPr>
              <a:t>Dependency Injection helps us to keep</a:t>
            </a:r>
            <a:r>
              <a:rPr lang="en-US" spc="-7" dirty="0">
                <a:latin typeface="Calibri"/>
                <a:cs typeface="Calibri"/>
              </a:rPr>
              <a:t> our classes as independent  possible.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16" name="object 5">
            <a:extLst>
              <a:ext uri="{FF2B5EF4-FFF2-40B4-BE49-F238E27FC236}">
                <a16:creationId xmlns:a16="http://schemas.microsoft.com/office/drawing/2014/main" id="{C0017A7B-A84C-4FF5-8A31-5FD9BE246579}"/>
              </a:ext>
            </a:extLst>
          </p:cNvPr>
          <p:cNvSpPr txBox="1"/>
          <p:nvPr/>
        </p:nvSpPr>
        <p:spPr>
          <a:xfrm>
            <a:off x="1009412" y="2398361"/>
            <a:ext cx="3344482" cy="1115542"/>
          </a:xfrm>
          <a:prstGeom prst="rect">
            <a:avLst/>
          </a:prstGeom>
        </p:spPr>
        <p:txBody>
          <a:bodyPr wrap="square" lIns="0" tIns="15875" rIns="0" bIns="0" rtlCol="0">
            <a:noAutofit/>
          </a:bodyPr>
          <a:lstStyle/>
          <a:p>
            <a:pPr marL="2984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spc="-3" dirty="0">
                <a:latin typeface="Calibri"/>
                <a:cs typeface="Calibri"/>
              </a:rPr>
              <a:t>Increase reuse by applying</a:t>
            </a:r>
            <a:endParaRPr dirty="0">
              <a:latin typeface="Calibri"/>
              <a:cs typeface="Calibri"/>
            </a:endParaRPr>
          </a:p>
          <a:p>
            <a:pPr marL="298450" marR="45765" indent="-285750">
              <a:lnSpc>
                <a:spcPct val="101725"/>
              </a:lnSpc>
              <a:spcBef>
                <a:spcPts val="30"/>
              </a:spcBef>
              <a:buFont typeface="Arial" panose="020B0604020202020204" pitchFamily="34" charset="0"/>
              <a:buChar char="•"/>
            </a:pPr>
            <a:r>
              <a:rPr spc="-11" dirty="0">
                <a:latin typeface="Calibri"/>
                <a:cs typeface="Calibri"/>
              </a:rPr>
              <a:t>Easy testing</a:t>
            </a:r>
            <a:r>
              <a:rPr lang="en-US" spc="-11" dirty="0">
                <a:latin typeface="Calibri"/>
                <a:cs typeface="Calibri"/>
              </a:rPr>
              <a:t> low coupling</a:t>
            </a:r>
            <a:endParaRPr dirty="0">
              <a:latin typeface="Calibri"/>
              <a:cs typeface="Calibri"/>
            </a:endParaRPr>
          </a:p>
          <a:p>
            <a:pPr marL="298450" marR="45765" indent="-285750">
              <a:lnSpc>
                <a:spcPct val="101725"/>
              </a:lnSpc>
              <a:spcBef>
                <a:spcPts val="165"/>
              </a:spcBef>
              <a:buFont typeface="Arial" panose="020B0604020202020204" pitchFamily="34" charset="0"/>
              <a:buChar char="•"/>
            </a:pPr>
            <a:r>
              <a:rPr spc="-6" dirty="0">
                <a:latin typeface="Calibri"/>
                <a:cs typeface="Calibri"/>
              </a:rPr>
              <a:t>More understandable</a:t>
            </a:r>
            <a:endParaRPr dirty="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09551-2AD9-4188-9F54-87586FEE7AD3}"/>
              </a:ext>
            </a:extLst>
          </p:cNvPr>
          <p:cNvSpPr txBox="1"/>
          <p:nvPr/>
        </p:nvSpPr>
        <p:spPr>
          <a:xfrm>
            <a:off x="833337" y="336547"/>
            <a:ext cx="476655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Dependency Injection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Introduction to Concept</a:t>
            </a:r>
          </a:p>
        </p:txBody>
      </p:sp>
    </p:spTree>
    <p:extLst>
      <p:ext uri="{BB962C8B-B14F-4D97-AF65-F5344CB8AC3E}">
        <p14:creationId xmlns:p14="http://schemas.microsoft.com/office/powerpoint/2010/main" val="4224697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CCD26-3E00-48DD-9B22-9A2B235C41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object 14">
            <a:extLst>
              <a:ext uri="{FF2B5EF4-FFF2-40B4-BE49-F238E27FC236}">
                <a16:creationId xmlns:a16="http://schemas.microsoft.com/office/drawing/2014/main" id="{49EBCA17-5BC1-4097-A43B-8B07913FB02F}"/>
              </a:ext>
            </a:extLst>
          </p:cNvPr>
          <p:cNvSpPr txBox="1"/>
          <p:nvPr/>
        </p:nvSpPr>
        <p:spPr>
          <a:xfrm>
            <a:off x="6018178" y="1200842"/>
            <a:ext cx="1953087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4C576E1A-D63C-426C-893F-BC581697F389}"/>
              </a:ext>
            </a:extLst>
          </p:cNvPr>
          <p:cNvSpPr txBox="1"/>
          <p:nvPr/>
        </p:nvSpPr>
        <p:spPr>
          <a:xfrm>
            <a:off x="7973080" y="1200842"/>
            <a:ext cx="1559917" cy="380796"/>
          </a:xfrm>
          <a:prstGeom prst="rect">
            <a:avLst/>
          </a:prstGeom>
        </p:spPr>
        <p:txBody>
          <a:bodyPr wrap="square" lIns="0" tIns="18415" rIns="0" bIns="0" rtlCol="0">
            <a:noAutofit/>
          </a:bodyPr>
          <a:lstStyle/>
          <a:p>
            <a:pPr marL="12700">
              <a:lnSpc>
                <a:spcPts val="2900"/>
              </a:lnSpc>
            </a:pPr>
            <a:endParaRPr dirty="0">
              <a:latin typeface="Calibri"/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A09551-2AD9-4188-9F54-87586FEE7AD3}"/>
              </a:ext>
            </a:extLst>
          </p:cNvPr>
          <p:cNvSpPr txBox="1"/>
          <p:nvPr/>
        </p:nvSpPr>
        <p:spPr>
          <a:xfrm>
            <a:off x="833337" y="336547"/>
            <a:ext cx="476655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Dependency Injection</a:t>
            </a:r>
          </a:p>
          <a:p>
            <a:r>
              <a:rPr lang="en-US" dirty="0"/>
              <a:t>Introduction to Concept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1977DB-D2C5-4324-B91B-013A4785C52A}"/>
              </a:ext>
            </a:extLst>
          </p:cNvPr>
          <p:cNvSpPr txBox="1"/>
          <p:nvPr/>
        </p:nvSpPr>
        <p:spPr>
          <a:xfrm>
            <a:off x="527904" y="1581638"/>
            <a:ext cx="8088191" cy="92333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 injection is the passing of a dependency (a service) to a dependent object             (a client). Passing the service to the client, rather than allowing a client to build or find the service, is the fundamental requirement of the pattern.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05696B-D478-497E-B407-BB66AD2E76C8}"/>
              </a:ext>
            </a:extLst>
          </p:cNvPr>
          <p:cNvSpPr txBox="1"/>
          <p:nvPr/>
        </p:nvSpPr>
        <p:spPr>
          <a:xfrm>
            <a:off x="527904" y="3012803"/>
            <a:ext cx="8088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“Dependency injection is a pattern where the container passes objects by name to     other objects, via either constructors, properties, or factory methods.”</a:t>
            </a:r>
          </a:p>
        </p:txBody>
      </p:sp>
    </p:spTree>
    <p:extLst>
      <p:ext uri="{BB962C8B-B14F-4D97-AF65-F5344CB8AC3E}">
        <p14:creationId xmlns:p14="http://schemas.microsoft.com/office/powerpoint/2010/main" val="2751443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D3CB71-0BB2-48C3-9E25-EE1CA786635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E42F99-047F-453F-A85C-58D0648A1D5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361C7-1781-4493-8157-5069BDEA75C2}"/>
              </a:ext>
            </a:extLst>
          </p:cNvPr>
          <p:cNvSpPr txBox="1"/>
          <p:nvPr/>
        </p:nvSpPr>
        <p:spPr>
          <a:xfrm>
            <a:off x="567447" y="3568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dirty="0">
                <a:latin typeface="Calibri" panose="020F0502020204030204" pitchFamily="34" charset="0"/>
                <a:cs typeface="Calibri" panose="020F0502020204030204" pitchFamily="34" charset="0"/>
              </a:rPr>
              <a:t>Dependency Injection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51BC54-E99A-4B05-8362-2651C3248A8B}"/>
              </a:ext>
            </a:extLst>
          </p:cNvPr>
          <p:cNvSpPr txBox="1"/>
          <p:nvPr/>
        </p:nvSpPr>
        <p:spPr>
          <a:xfrm>
            <a:off x="567447" y="791023"/>
            <a:ext cx="53275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Relationship between DI and Inversion of Control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1504F8-D328-443B-B06E-7B776BBFB6EC}"/>
              </a:ext>
            </a:extLst>
          </p:cNvPr>
          <p:cNvSpPr txBox="1"/>
          <p:nvPr/>
        </p:nvSpPr>
        <p:spPr>
          <a:xfrm>
            <a:off x="567447" y="1361979"/>
            <a:ext cx="8180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>
                <a:latin typeface="Calibri" panose="020F0502020204030204" pitchFamily="34" charset="0"/>
                <a:cs typeface="Calibri" panose="020F0502020204030204" pitchFamily="34" charset="0"/>
              </a:rPr>
              <a:t>In software engineering, inversion of control (IoC) describes a design in which custom- written portions of a computer program receive the flow of control from a generic, reusable library.</a:t>
            </a:r>
          </a:p>
        </p:txBody>
      </p:sp>
      <p:sp>
        <p:nvSpPr>
          <p:cNvPr id="12" name="object 7">
            <a:extLst>
              <a:ext uri="{FF2B5EF4-FFF2-40B4-BE49-F238E27FC236}">
                <a16:creationId xmlns:a16="http://schemas.microsoft.com/office/drawing/2014/main" id="{28341AA0-7EE4-4DFA-8DA4-1716CCE34FF0}"/>
              </a:ext>
            </a:extLst>
          </p:cNvPr>
          <p:cNvSpPr txBox="1"/>
          <p:nvPr/>
        </p:nvSpPr>
        <p:spPr>
          <a:xfrm>
            <a:off x="567447" y="2486933"/>
            <a:ext cx="8180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/>
          </a:lstStyle>
          <a:p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The Inversion of Control (IoC) is a general concept,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it can be expressed in many ways and dependency Injection is merely one concrete example of Inversion of Control.</a:t>
            </a: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77874"/>
      </p:ext>
    </p:extLst>
  </p:cSld>
  <p:clrMapOvr>
    <a:masterClrMapping/>
  </p:clrMapOvr>
</p:sld>
</file>

<file path=ppt/theme/theme1.xml><?xml version="1.0" encoding="utf-8"?>
<a:theme xmlns:a="http://schemas.openxmlformats.org/drawingml/2006/main" name="2020 GM Template">
  <a:themeElements>
    <a:clrScheme name="GM 2021">
      <a:dk1>
        <a:srgbClr val="3D3935"/>
      </a:dk1>
      <a:lt1>
        <a:srgbClr val="FAFBFA"/>
      </a:lt1>
      <a:dk2>
        <a:srgbClr val="0072CE"/>
      </a:dk2>
      <a:lt2>
        <a:srgbClr val="05C3DD"/>
      </a:lt2>
      <a:accent1>
        <a:srgbClr val="0072CE"/>
      </a:accent1>
      <a:accent2>
        <a:srgbClr val="05C3DD"/>
      </a:accent2>
      <a:accent3>
        <a:srgbClr val="D9D9D6"/>
      </a:accent3>
      <a:accent4>
        <a:srgbClr val="C3D7EE"/>
      </a:accent4>
      <a:accent5>
        <a:srgbClr val="F0B323"/>
      </a:accent5>
      <a:accent6>
        <a:srgbClr val="6CC24A"/>
      </a:accent6>
      <a:hlink>
        <a:srgbClr val="E35205"/>
      </a:hlink>
      <a:folHlink>
        <a:srgbClr val="D9D8D6"/>
      </a:folHlink>
    </a:clrScheme>
    <a:fontScheme name="GM 2021">
      <a:majorFont>
        <a:latin typeface="Overpass ExtraBold"/>
        <a:ea typeface=""/>
        <a:cs typeface=""/>
      </a:majorFont>
      <a:minorFont>
        <a:latin typeface="Overpas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GM Corp Template v04  -  Read-Only" id="{E48D6C07-4DF4-464F-BEB3-7AB77843A9F0}" vid="{BC874740-463B-44D4-BC32-3CF34ACEF800}"/>
    </a:ext>
  </a:extLst>
</a:theme>
</file>

<file path=ppt/theme/theme2.xml><?xml version="1.0" encoding="utf-8"?>
<a:theme xmlns:a="http://schemas.openxmlformats.org/drawingml/2006/main" name="2020 GM Template for Tablets">
  <a:themeElements>
    <a:clrScheme name="GM 2021">
      <a:dk1>
        <a:srgbClr val="3D3935"/>
      </a:dk1>
      <a:lt1>
        <a:srgbClr val="FAFBFA"/>
      </a:lt1>
      <a:dk2>
        <a:srgbClr val="0072CE"/>
      </a:dk2>
      <a:lt2>
        <a:srgbClr val="05C3DD"/>
      </a:lt2>
      <a:accent1>
        <a:srgbClr val="0072CE"/>
      </a:accent1>
      <a:accent2>
        <a:srgbClr val="05C3DD"/>
      </a:accent2>
      <a:accent3>
        <a:srgbClr val="D9D9D6"/>
      </a:accent3>
      <a:accent4>
        <a:srgbClr val="C3D7EE"/>
      </a:accent4>
      <a:accent5>
        <a:srgbClr val="F0B323"/>
      </a:accent5>
      <a:accent6>
        <a:srgbClr val="6CC24A"/>
      </a:accent6>
      <a:hlink>
        <a:srgbClr val="E35205"/>
      </a:hlink>
      <a:folHlink>
        <a:srgbClr val="D9D8D6"/>
      </a:folHlink>
    </a:clrScheme>
    <a:fontScheme name="GM 2021">
      <a:majorFont>
        <a:latin typeface="Overpass ExtraBold"/>
        <a:ea typeface=""/>
        <a:cs typeface=""/>
      </a:majorFont>
      <a:minorFont>
        <a:latin typeface="Overpas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1 GM Corp Template v04  -  Read-Only" id="{E48D6C07-4DF4-464F-BEB3-7AB77843A9F0}" vid="{34802BFB-5E8A-4D9D-BF62-65601507A987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f40b437c-9b79-44f0-8840-5bcf78bf630b">
      <UserInfo>
        <DisplayName/>
        <AccountId xsi:nil="true"/>
        <AccountType/>
      </UserInfo>
    </Owner>
    <Download xmlns="f40b437c-9b79-44f0-8840-5bcf78bf630b">
      <Url xsi:nil="true"/>
      <Description xsi:nil="true"/>
    </Download>
    <View xmlns="f40b437c-9b79-44f0-8840-5bcf78bf630b">
      <Url>https://share.gm.com/sites/corporatetemplates/GM%20Corporate%20Templates/NEW%20INTERIM%20GM%20Brand%20Identity%20PPT%20Template%203-11-21.pptx</Url>
      <Description>View</Description>
    </View>
    <Description0 xmlns="f40b437c-9b79-44f0-8840-5bcf78bf630b">Temporary Solution until the finalized version(s) are available</Description0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D64B1A906BEB4990AACF5461854857" ma:contentTypeVersion="6" ma:contentTypeDescription="Create a new document." ma:contentTypeScope="" ma:versionID="a0374afeaa72935354b48dce97f9293f">
  <xsd:schema xmlns:xsd="http://www.w3.org/2001/XMLSchema" xmlns:xs="http://www.w3.org/2001/XMLSchema" xmlns:p="http://schemas.microsoft.com/office/2006/metadata/properties" xmlns:ns2="f40b437c-9b79-44f0-8840-5bcf78bf630b" xmlns:ns3="999c08ed-f514-459e-b1df-f7d6ecaf8ae6" targetNamespace="http://schemas.microsoft.com/office/2006/metadata/properties" ma:root="true" ma:fieldsID="4b65630ca5a2586c13bb3571f0a6aabc" ns2:_="" ns3:_="">
    <xsd:import namespace="f40b437c-9b79-44f0-8840-5bcf78bf630b"/>
    <xsd:import namespace="999c08ed-f514-459e-b1df-f7d6ecaf8ae6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Owner" minOccurs="0"/>
                <xsd:element ref="ns2:View" minOccurs="0"/>
                <xsd:element ref="ns2:Download" minOccurs="0"/>
                <xsd:element ref="ns3:SharedWithUser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b437c-9b79-44f0-8840-5bcf78bf630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Owner" ma:index="9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View" ma:index="10" nillable="true" ma:displayName="View" ma:format="Hyperlink" ma:internalName="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ownload" ma:index="11" nillable="true" ma:displayName="Download" ma:format="Hyperlink" ma:internalName="Download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99c08ed-f514-459e-b1df-f7d6ecaf8ae6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17293E-5C46-4491-95D6-31961DC0285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B4DE8C-A146-47B4-AEE6-6A0BE1E49675}">
  <ds:schemaRefs>
    <ds:schemaRef ds:uri="f40b437c-9b79-44f0-8840-5bcf78bf630b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2CCEDEFA-795A-49B5-A177-773504739633}">
  <ds:schemaRefs>
    <ds:schemaRef ds:uri="999c08ed-f514-459e-b1df-f7d6ecaf8ae6"/>
    <ds:schemaRef ds:uri="f40b437c-9b79-44f0-8840-5bcf78bf630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2021 GM Corp Template v04 3.10.21</Template>
  <TotalTime>1624</TotalTime>
  <Words>1954</Words>
  <Application>Microsoft Office PowerPoint</Application>
  <PresentationFormat>On-screen Show (16:9)</PresentationFormat>
  <Paragraphs>286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Calibri Light</vt:lpstr>
      <vt:lpstr>GM Global Sans Plain</vt:lpstr>
      <vt:lpstr>Metropolis</vt:lpstr>
      <vt:lpstr>Noto Sans</vt:lpstr>
      <vt:lpstr>Overpass</vt:lpstr>
      <vt:lpstr>Overpass ExtraBold</vt:lpstr>
      <vt:lpstr>Verdana</vt:lpstr>
      <vt:lpstr>Wingdings</vt:lpstr>
      <vt:lpstr>2020 GM Template</vt:lpstr>
      <vt:lpstr>2020 GM Template for Tablets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 Servlets</vt:lpstr>
      <vt:lpstr>Servlets Architecture</vt:lpstr>
      <vt:lpstr>PowerPoint Presentation</vt:lpstr>
      <vt:lpstr>What is Spring MVC?</vt:lpstr>
      <vt:lpstr>What is Spring MVC ? </vt:lpstr>
      <vt:lpstr>PowerPoint Presentation</vt:lpstr>
      <vt:lpstr>MVC (Model-View-Controller)</vt:lpstr>
      <vt:lpstr>Request Processing Workflow (High Level)</vt:lpstr>
      <vt:lpstr>DispatcherServlet</vt:lpstr>
      <vt:lpstr>Controllers</vt:lpstr>
      <vt:lpstr>View</vt:lpstr>
      <vt:lpstr>Request Processing Workflow (Details Level)</vt:lpstr>
      <vt:lpstr>Web Application Context</vt:lpstr>
      <vt:lpstr>Important annotations</vt:lpstr>
      <vt:lpstr>GM Employee Management System – DEMO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GM INTERIM PPT Template</dc:title>
  <dc:subject/>
  <dc:creator>Pat Desmond</dc:creator>
  <cp:keywords/>
  <dc:description/>
  <cp:lastModifiedBy>rahulmehtalenovo2021@outlook.com</cp:lastModifiedBy>
  <cp:revision>84</cp:revision>
  <dcterms:created xsi:type="dcterms:W3CDTF">2021-03-11T15:04:49Z</dcterms:created>
  <dcterms:modified xsi:type="dcterms:W3CDTF">2021-06-15T13:47:14Z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0x010100D0D64B1A906BEB4990AACF5461854857</vt:lpwstr>
  </property>
  <property fmtid="{D5CDD505-2E9C-101B-9397-08002B2CF9AE}" pid="3" name="WorkflowChangePath">
    <vt:lpwstr>cedf9686-ce5a-426d-a2df-0ad0c8677c0d,2;</vt:lpwstr>
  </property>
</Properties>
</file>